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6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>
        <p:scale>
          <a:sx n="71" d="100"/>
          <a:sy n="71" d="100"/>
        </p:scale>
        <p:origin x="-114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Arkusz1!$A$2:$A$5</c:f>
              <c:strCache>
                <c:ptCount val="3"/>
                <c:pt idx="0">
                  <c:v>MIKI</c:v>
                </c:pt>
                <c:pt idx="1">
                  <c:v>KANGUR</c:v>
                </c:pt>
                <c:pt idx="2">
                  <c:v>EKOMANIAK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0.69000000000000039</c:v>
                </c:pt>
                <c:pt idx="1">
                  <c:v>0.92</c:v>
                </c:pt>
                <c:pt idx="2">
                  <c:v>0.3000000000000001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3"/>
        <c:delete val="1"/>
      </c:legendEntry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Arkusz1!$A$2:$A$5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W MIARĘ POTRZEB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0.4900000000000001</c:v>
                </c:pt>
                <c:pt idx="1">
                  <c:v>0.4200000000000001</c:v>
                </c:pt>
                <c:pt idx="2">
                  <c:v>8.0000000000000029E-2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877745157028753E-2"/>
          <c:y val="9.1456048830395306E-2"/>
          <c:w val="0.55211975897067544"/>
          <c:h val="0.8513088098005694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Procent odpowedzi</c:v>
                </c:pt>
              </c:strCache>
            </c:strRef>
          </c:tx>
          <c:explosion val="20"/>
          <c:dPt>
            <c:idx val="4"/>
            <c:bubble3D val="0"/>
            <c:spPr>
              <a:solidFill>
                <a:srgbClr val="92D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praca z podręcznikiem</c:v>
                </c:pt>
                <c:pt idx="1">
                  <c:v>wykorzystanie projektora</c:v>
                </c:pt>
                <c:pt idx="2">
                  <c:v>doświadczenia,obserwacje, pokaz</c:v>
                </c:pt>
                <c:pt idx="3">
                  <c:v>praca samodzielna</c:v>
                </c:pt>
                <c:pt idx="4">
                  <c:v>przedstawienie wiadomości przez nauczyciela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0.15000000000000005</c:v>
                </c:pt>
                <c:pt idx="1">
                  <c:v>0.4900000000000001</c:v>
                </c:pt>
                <c:pt idx="2">
                  <c:v>0.63000000000000023</c:v>
                </c:pt>
                <c:pt idx="3">
                  <c:v>0.1</c:v>
                </c:pt>
                <c:pt idx="4">
                  <c:v>0.3000000000000001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95063694793009"/>
          <c:y val="0.13019780555062704"/>
          <c:w val="0.33857197935102951"/>
          <c:h val="0.8238404688036321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0.93</c:v>
                </c:pt>
                <c:pt idx="1">
                  <c:v>7.0000000000000021E-2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0.93</c:v>
                </c:pt>
                <c:pt idx="1">
                  <c:v>7.0000000000000021E-2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Arkusz1!$A$2:$A$5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tylko wtedy, gdy potrzebuję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0.4900000000000001</c:v>
                </c:pt>
                <c:pt idx="1">
                  <c:v>0.31000000000000011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0.93</c:v>
                </c:pt>
                <c:pt idx="1">
                  <c:v>7.0000000000000021E-2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877745157028753E-2"/>
          <c:y val="9.1456048830395306E-2"/>
          <c:w val="0.55211975897067544"/>
          <c:h val="0.8513088098005694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0"/>
          <c:dPt>
            <c:idx val="4"/>
            <c:bubble3D val="0"/>
            <c:spPr>
              <a:solidFill>
                <a:srgbClr val="92D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praca z podręcznikiem</c:v>
                </c:pt>
                <c:pt idx="1">
                  <c:v>wykorzystanie projektora</c:v>
                </c:pt>
                <c:pt idx="2">
                  <c:v>doświadczenia,obserwacje, pokaz</c:v>
                </c:pt>
                <c:pt idx="3">
                  <c:v>praca samodzielna</c:v>
                </c:pt>
                <c:pt idx="4">
                  <c:v>przedstawienie wiadomości przez nauczyciela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9.0000000000000024E-2</c:v>
                </c:pt>
                <c:pt idx="1">
                  <c:v>0.32000000000000012</c:v>
                </c:pt>
                <c:pt idx="2">
                  <c:v>0.3600000000000001</c:v>
                </c:pt>
                <c:pt idx="3">
                  <c:v>8.0000000000000029E-2</c:v>
                </c:pt>
                <c:pt idx="4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95063694793009"/>
          <c:y val="0.13019780555062704"/>
          <c:w val="0.33857197935102951"/>
          <c:h val="0.8238404688036321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Arkusz1!$A$2:$A$5</c:f>
              <c:strCache>
                <c:ptCount val="3"/>
                <c:pt idx="0">
                  <c:v>MIKI</c:v>
                </c:pt>
                <c:pt idx="1">
                  <c:v>KANGUR</c:v>
                </c:pt>
                <c:pt idx="2">
                  <c:v>EKOMANIAK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0.37000000000000011</c:v>
                </c:pt>
                <c:pt idx="2">
                  <c:v>0.4200000000000001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3"/>
        <c:delete val="1"/>
      </c:legendEntry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Arkusz1!$A$2:$A$5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MAM ZDANIA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0.89</c:v>
                </c:pt>
                <c:pt idx="1">
                  <c:v>1.0000000000000004E-2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c:spPr>
          <c:explosion val="25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Arkusz1!$A$2:$A$5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MAM ZDANIA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0.95000000000000018</c:v>
                </c:pt>
                <c:pt idx="1">
                  <c:v>0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7247294-4F3D-4C6A-9366-C6FE1DF29B58}" type="datetimeFigureOut">
              <a:rPr lang="pl-PL" smtClean="0"/>
              <a:pPr/>
              <a:t>2016-05-17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921EC2-CEED-4D42-85DE-4AB2734A1B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7294-4F3D-4C6A-9366-C6FE1DF29B58}" type="datetimeFigureOut">
              <a:rPr lang="pl-PL" smtClean="0"/>
              <a:pPr/>
              <a:t>2016-05-17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1EC2-CEED-4D42-85DE-4AB2734A1B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7294-4F3D-4C6A-9366-C6FE1DF29B58}" type="datetimeFigureOut">
              <a:rPr lang="pl-PL" smtClean="0"/>
              <a:pPr/>
              <a:t>2016-05-17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1EC2-CEED-4D42-85DE-4AB2734A1B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247294-4F3D-4C6A-9366-C6FE1DF29B58}" type="datetimeFigureOut">
              <a:rPr lang="pl-PL" smtClean="0"/>
              <a:pPr/>
              <a:t>2016-05-17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921EC2-CEED-4D42-85DE-4AB2734A1B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247294-4F3D-4C6A-9366-C6FE1DF29B58}" type="datetimeFigureOut">
              <a:rPr lang="pl-PL" smtClean="0"/>
              <a:pPr/>
              <a:t>2016-05-17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921EC2-CEED-4D42-85DE-4AB2734A1B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7294-4F3D-4C6A-9366-C6FE1DF29B58}" type="datetimeFigureOut">
              <a:rPr lang="pl-PL" smtClean="0"/>
              <a:pPr/>
              <a:t>2016-05-17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1EC2-CEED-4D42-85DE-4AB2734A1B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7294-4F3D-4C6A-9366-C6FE1DF29B58}" type="datetimeFigureOut">
              <a:rPr lang="pl-PL" smtClean="0"/>
              <a:pPr/>
              <a:t>2016-05-17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1EC2-CEED-4D42-85DE-4AB2734A1B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247294-4F3D-4C6A-9366-C6FE1DF29B58}" type="datetimeFigureOut">
              <a:rPr lang="pl-PL" smtClean="0"/>
              <a:pPr/>
              <a:t>2016-05-17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921EC2-CEED-4D42-85DE-4AB2734A1B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7294-4F3D-4C6A-9366-C6FE1DF29B58}" type="datetimeFigureOut">
              <a:rPr lang="pl-PL" smtClean="0"/>
              <a:pPr/>
              <a:t>2016-05-17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1EC2-CEED-4D42-85DE-4AB2734A1B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247294-4F3D-4C6A-9366-C6FE1DF29B58}" type="datetimeFigureOut">
              <a:rPr lang="pl-PL" smtClean="0"/>
              <a:pPr/>
              <a:t>2016-05-17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921EC2-CEED-4D42-85DE-4AB2734A1B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247294-4F3D-4C6A-9366-C6FE1DF29B58}" type="datetimeFigureOut">
              <a:rPr lang="pl-PL" smtClean="0"/>
              <a:pPr/>
              <a:t>2016-05-17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921EC2-CEED-4D42-85DE-4AB2734A1B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247294-4F3D-4C6A-9366-C6FE1DF29B58}" type="datetimeFigureOut">
              <a:rPr lang="pl-PL" smtClean="0"/>
              <a:pPr/>
              <a:t>2016-05-17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921EC2-CEED-4D42-85DE-4AB2734A1B6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802260" y="980728"/>
            <a:ext cx="734481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EWALUACJA WEWNĘTRZNA</a:t>
            </a:r>
          </a:p>
          <a:p>
            <a:pPr algn="ctr"/>
            <a:r>
              <a:rPr lang="pl-PL" sz="3600" b="1" dirty="0" smtClean="0">
                <a:effectLst/>
                <a:latin typeface="Comic Sans MS" panose="030F0702030302020204" pitchFamily="66" charset="0"/>
              </a:rPr>
              <a:t/>
            </a:r>
            <a:br>
              <a:rPr lang="pl-PL" sz="3600" b="1" dirty="0" smtClean="0">
                <a:effectLst/>
                <a:latin typeface="Comic Sans MS" panose="030F0702030302020204" pitchFamily="66" charset="0"/>
              </a:rPr>
            </a:br>
            <a:r>
              <a:rPr lang="pl-PL" sz="3600" b="1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</a:rPr>
              <a:t>Edukacja matematyczna </a:t>
            </a:r>
            <a:br>
              <a:rPr lang="pl-PL" sz="3600" b="1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</a:rPr>
            </a:br>
            <a:r>
              <a:rPr lang="pl-PL" sz="3600" b="1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</a:rPr>
              <a:t>i przyrodnicza </a:t>
            </a:r>
          </a:p>
          <a:p>
            <a:pPr algn="ctr"/>
            <a:r>
              <a:rPr lang="pl-PL" sz="3600" b="1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</a:rPr>
              <a:t>w kształceniu ogólnym</a:t>
            </a:r>
          </a:p>
          <a:p>
            <a:pPr algn="ctr"/>
            <a:endParaRPr lang="pl-PL" sz="3600" b="1" dirty="0">
              <a:latin typeface="Comic Sans MS" panose="030F0702030302020204" pitchFamily="66" charset="0"/>
            </a:endParaRPr>
          </a:p>
          <a:p>
            <a:pPr algn="r"/>
            <a:r>
              <a:rPr lang="pl-PL" sz="1400" b="1" dirty="0" smtClean="0">
                <a:effectLst/>
                <a:latin typeface="Comic Sans MS" panose="030F0702030302020204" pitchFamily="66" charset="0"/>
              </a:rPr>
              <a:t>Wykonawcy ewaluacji:</a:t>
            </a:r>
          </a:p>
          <a:p>
            <a:pPr algn="r"/>
            <a:r>
              <a:rPr lang="pl-PL" sz="1400" b="1" dirty="0">
                <a:latin typeface="Comic Sans MS" panose="030F0702030302020204" pitchFamily="66" charset="0"/>
              </a:rPr>
              <a:t>m</a:t>
            </a:r>
            <a:r>
              <a:rPr lang="pl-PL" sz="1400" b="1" dirty="0" smtClean="0">
                <a:effectLst/>
                <a:latin typeface="Comic Sans MS" panose="030F0702030302020204" pitchFamily="66" charset="0"/>
              </a:rPr>
              <a:t>gr D. </a:t>
            </a:r>
            <a:r>
              <a:rPr lang="pl-PL" sz="1400" b="1" dirty="0" err="1" smtClean="0">
                <a:effectLst/>
                <a:latin typeface="Comic Sans MS" panose="030F0702030302020204" pitchFamily="66" charset="0"/>
              </a:rPr>
              <a:t>Grocka</a:t>
            </a:r>
            <a:r>
              <a:rPr lang="pl-PL" sz="1400" b="1" dirty="0" smtClean="0">
                <a:effectLst/>
                <a:latin typeface="Comic Sans MS" panose="030F0702030302020204" pitchFamily="66" charset="0"/>
              </a:rPr>
              <a:t>- </a:t>
            </a:r>
            <a:r>
              <a:rPr lang="pl-PL" sz="1400" b="1" dirty="0" err="1" smtClean="0">
                <a:effectLst/>
                <a:latin typeface="Comic Sans MS" panose="030F0702030302020204" pitchFamily="66" charset="0"/>
              </a:rPr>
              <a:t>Czepiczek</a:t>
            </a:r>
            <a:endParaRPr lang="pl-PL" sz="1400" b="1" dirty="0" smtClean="0">
              <a:effectLst/>
              <a:latin typeface="Comic Sans MS" panose="030F0702030302020204" pitchFamily="66" charset="0"/>
            </a:endParaRPr>
          </a:p>
          <a:p>
            <a:pPr algn="r"/>
            <a:r>
              <a:rPr lang="pl-PL" sz="1400" b="1" dirty="0" smtClean="0">
                <a:latin typeface="Comic Sans MS" panose="030F0702030302020204" pitchFamily="66" charset="0"/>
              </a:rPr>
              <a:t>mgr K. Kupisiewicz- Wojnowska</a:t>
            </a:r>
          </a:p>
          <a:p>
            <a:pPr algn="r"/>
            <a:r>
              <a:rPr lang="pl-PL" sz="1400" b="1" smtClean="0">
                <a:latin typeface="Comic Sans MS" panose="030F0702030302020204" pitchFamily="66" charset="0"/>
              </a:rPr>
              <a:t>Koordynator ewaluacji - mgr </a:t>
            </a:r>
            <a:r>
              <a:rPr lang="pl-PL" sz="1400" b="1" dirty="0" smtClean="0">
                <a:latin typeface="Comic Sans MS" panose="030F0702030302020204" pitchFamily="66" charset="0"/>
              </a:rPr>
              <a:t>A. Górnik</a:t>
            </a:r>
            <a:endParaRPr lang="pl-PL" sz="1400" b="1" dirty="0" smtClean="0">
              <a:effectLst/>
              <a:latin typeface="Comic Sans MS" panose="030F0702030302020204" pitchFamily="66" charset="0"/>
            </a:endParaRPr>
          </a:p>
          <a:p>
            <a:pPr algn="ctr"/>
            <a:endParaRPr lang="pl-PL" sz="3600" b="1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algn="ctr"/>
            <a:endParaRPr lang="pl-PL" sz="1400" b="1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757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893764" y="188640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6. Które formy pracy na lekcjach lubisz najbardziej </a:t>
            </a:r>
            <a:r>
              <a:rPr lang="pl-PL" b="1" dirty="0" smtClean="0"/>
              <a:t>?</a:t>
            </a:r>
            <a:br>
              <a:rPr lang="pl-PL" b="1" dirty="0" smtClean="0"/>
            </a:br>
            <a:r>
              <a:rPr lang="pl-PL" b="1" dirty="0" smtClean="0"/>
              <a:t>(</a:t>
            </a:r>
            <a:r>
              <a:rPr lang="pl-PL" b="1" dirty="0"/>
              <a:t>możesz zaznaczyć max. 2 odpowiedzi) </a:t>
            </a:r>
          </a:p>
          <a:p>
            <a:r>
              <a:rPr lang="pl-PL" dirty="0"/>
              <a:t>a) praca z podręcznikiem</a:t>
            </a:r>
          </a:p>
          <a:p>
            <a:r>
              <a:rPr lang="pl-PL" dirty="0"/>
              <a:t>b) lekcja z wykorzystaniem projektora</a:t>
            </a:r>
          </a:p>
          <a:p>
            <a:r>
              <a:rPr lang="pl-PL" dirty="0"/>
              <a:t>c) doświadczenia, obserwacje, pokaz</a:t>
            </a:r>
          </a:p>
          <a:p>
            <a:r>
              <a:rPr lang="pl-PL" dirty="0"/>
              <a:t>d) praca samodzielna</a:t>
            </a:r>
          </a:p>
          <a:p>
            <a:r>
              <a:rPr lang="pl-PL" dirty="0"/>
              <a:t>e) przedstawienie nowych wiadomości przez nauczyciela</a:t>
            </a:r>
          </a:p>
          <a:p>
            <a:r>
              <a:rPr lang="pl-PL" dirty="0"/>
              <a:t> 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536718566"/>
              </p:ext>
            </p:extLst>
          </p:nvPr>
        </p:nvGraphicFramePr>
        <p:xfrm>
          <a:off x="1720280" y="1844824"/>
          <a:ext cx="727280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392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79712" y="322412"/>
            <a:ext cx="69127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badaniu brało udział 65 rodziców</a:t>
            </a:r>
          </a:p>
          <a:p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Rodzice odpowiedzieli na 5 pytań.</a:t>
            </a:r>
          </a:p>
          <a:p>
            <a:pPr lvl="0"/>
            <a:r>
              <a:rPr lang="pl-PL" dirty="0"/>
              <a:t>1. Czy słyszeli </a:t>
            </a:r>
            <a:r>
              <a:rPr lang="pl-PL" dirty="0" smtClean="0"/>
              <a:t>Państwo o </a:t>
            </a:r>
            <a:r>
              <a:rPr lang="pl-PL" dirty="0"/>
              <a:t>konkursach na terenie naszej </a:t>
            </a:r>
            <a:r>
              <a:rPr lang="pl-PL" dirty="0" smtClean="0"/>
              <a:t>szkoły?</a:t>
            </a:r>
            <a:endParaRPr lang="pl-PL" dirty="0"/>
          </a:p>
          <a:p>
            <a:r>
              <a:rPr lang="pl-PL" dirty="0" smtClean="0"/>
              <a:t>a) Miki klas 4       TAK </a:t>
            </a:r>
            <a:r>
              <a:rPr lang="pl-PL" dirty="0"/>
              <a:t>/NIE</a:t>
            </a:r>
          </a:p>
          <a:p>
            <a:r>
              <a:rPr lang="pl-PL" dirty="0" smtClean="0"/>
              <a:t>b) Kangur             </a:t>
            </a:r>
            <a:r>
              <a:rPr lang="pl-PL" dirty="0"/>
              <a:t>TAK /NIE</a:t>
            </a:r>
          </a:p>
          <a:p>
            <a:pPr lvl="0"/>
            <a:r>
              <a:rPr lang="pl-PL" dirty="0" smtClean="0"/>
              <a:t>c) Eko- </a:t>
            </a:r>
            <a:r>
              <a:rPr lang="pl-PL" dirty="0"/>
              <a:t>maniak     TAK /NIE</a:t>
            </a:r>
          </a:p>
          <a:p>
            <a:r>
              <a:rPr lang="pl-PL" dirty="0"/>
              <a:t> </a:t>
            </a:r>
          </a:p>
          <a:p>
            <a:pPr lvl="0"/>
            <a:r>
              <a:rPr lang="pl-PL" dirty="0"/>
              <a:t>2. Czy według Państwa edukacja matematyczno- przyrodnicza prowadzona jest systematycznie i w sposób rzetelny?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 smtClean="0"/>
              <a:t>TAK</a:t>
            </a:r>
            <a:endParaRPr lang="pl-PL" dirty="0"/>
          </a:p>
          <a:p>
            <a:pPr marL="342900" lvl="0" indent="-342900">
              <a:buFont typeface="+mj-lt"/>
              <a:buAutoNum type="alphaLcParenR"/>
            </a:pPr>
            <a:r>
              <a:rPr lang="pl-PL" dirty="0" smtClean="0"/>
              <a:t>NIE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 smtClean="0"/>
              <a:t>Nie mam zdania</a:t>
            </a:r>
            <a:endParaRPr lang="pl-PL" dirty="0"/>
          </a:p>
          <a:p>
            <a:r>
              <a:rPr lang="pl-PL" dirty="0"/>
              <a:t> </a:t>
            </a:r>
          </a:p>
          <a:p>
            <a:pPr lvl="0"/>
            <a:r>
              <a:rPr lang="pl-PL" dirty="0"/>
              <a:t>3. Czy  jesteście Państwo  świadomi  jak ważną rolę w życiu pełni wiedza matematyczno- </a:t>
            </a:r>
            <a:r>
              <a:rPr lang="pl-PL" dirty="0" smtClean="0"/>
              <a:t>przyrodnicza?</a:t>
            </a:r>
            <a:endParaRPr lang="pl-PL" dirty="0"/>
          </a:p>
          <a:p>
            <a:pPr marL="342900" lvl="0" indent="-342900">
              <a:buFont typeface="+mj-lt"/>
              <a:buAutoNum type="alphaLcParenR"/>
            </a:pPr>
            <a:r>
              <a:rPr lang="pl-PL" dirty="0" smtClean="0"/>
              <a:t>  </a:t>
            </a:r>
            <a:r>
              <a:rPr lang="pl-PL" dirty="0"/>
              <a:t>TAK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NIE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Nie mam zdania</a:t>
            </a:r>
          </a:p>
          <a:p>
            <a:r>
              <a:rPr lang="pl-PL" dirty="0" smtClean="0"/>
              <a:t>         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392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07704" y="692696"/>
            <a:ext cx="70202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dirty="0" smtClean="0"/>
              <a:t>4. </a:t>
            </a:r>
            <a:r>
              <a:rPr lang="pl-PL" dirty="0"/>
              <a:t>Czy Państwa dzieci uczestniczą w zajęciach dodatkowych, wyrównawczych w edukacji </a:t>
            </a:r>
            <a:r>
              <a:rPr lang="pl-PL" dirty="0" smtClean="0"/>
              <a:t>matematyczno-przyrodniczej?</a:t>
            </a:r>
            <a:endParaRPr lang="pl-PL" dirty="0"/>
          </a:p>
          <a:p>
            <a:pPr marL="342900" lvl="0" indent="-342900">
              <a:buFont typeface="+mj-lt"/>
              <a:buAutoNum type="alphaLcParenR"/>
            </a:pPr>
            <a:r>
              <a:rPr lang="pl-PL" dirty="0" smtClean="0"/>
              <a:t>TAK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 smtClean="0"/>
              <a:t>NIE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 smtClean="0"/>
              <a:t>W MIARĘ POTRZEB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5. </a:t>
            </a:r>
            <a:r>
              <a:rPr lang="pl-PL" dirty="0"/>
              <a:t>Które formy pracy na lekcjach </a:t>
            </a:r>
            <a:r>
              <a:rPr lang="pl-PL" dirty="0" smtClean="0"/>
              <a:t>Państwa </a:t>
            </a:r>
            <a:r>
              <a:rPr lang="pl-PL" dirty="0"/>
              <a:t>dziecko lubi </a:t>
            </a:r>
            <a:r>
              <a:rPr lang="pl-PL" dirty="0" smtClean="0"/>
              <a:t>najbardziej?:</a:t>
            </a:r>
          </a:p>
          <a:p>
            <a:r>
              <a:rPr lang="pl-PL" dirty="0" smtClean="0"/>
              <a:t>a) praca </a:t>
            </a:r>
            <a:r>
              <a:rPr lang="pl-PL" dirty="0"/>
              <a:t>z podręcznikiem</a:t>
            </a:r>
          </a:p>
          <a:p>
            <a:r>
              <a:rPr lang="pl-PL" dirty="0"/>
              <a:t>b) lekcja z wykorzystaniem projektora</a:t>
            </a:r>
          </a:p>
          <a:p>
            <a:r>
              <a:rPr lang="pl-PL" dirty="0"/>
              <a:t>c) doświadczenia, obserwacje, pokaz</a:t>
            </a:r>
          </a:p>
          <a:p>
            <a:r>
              <a:rPr lang="pl-PL" dirty="0"/>
              <a:t>d) praca samodzielna</a:t>
            </a:r>
          </a:p>
          <a:p>
            <a:r>
              <a:rPr lang="pl-PL" dirty="0"/>
              <a:t>e) przedstawienie nowych wiadomości przez nauczyciela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392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63688" y="476672"/>
            <a:ext cx="69127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dirty="0"/>
              <a:t>Czy słyszeli Państwo </a:t>
            </a:r>
            <a:r>
              <a:rPr lang="pl-PL" dirty="0" smtClean="0"/>
              <a:t>o konkursach </a:t>
            </a:r>
            <a:r>
              <a:rPr lang="pl-PL" dirty="0"/>
              <a:t>na terenie naszej </a:t>
            </a:r>
            <a:r>
              <a:rPr lang="pl-PL" dirty="0" smtClean="0"/>
              <a:t>szkoły?</a:t>
            </a:r>
            <a:endParaRPr lang="pl-PL" dirty="0"/>
          </a:p>
          <a:p>
            <a:r>
              <a:rPr lang="pl-PL" dirty="0"/>
              <a:t>a) Miki klas 4       TAK /NIE</a:t>
            </a:r>
          </a:p>
          <a:p>
            <a:r>
              <a:rPr lang="pl-PL" dirty="0"/>
              <a:t>b) Kangur             TAK /NIE</a:t>
            </a:r>
          </a:p>
          <a:p>
            <a:pPr lvl="0"/>
            <a:r>
              <a:rPr lang="pl-PL" dirty="0"/>
              <a:t>c) Eko- maniak     TAK /</a:t>
            </a:r>
            <a:r>
              <a:rPr lang="pl-PL" dirty="0" smtClean="0"/>
              <a:t>NIE</a:t>
            </a:r>
          </a:p>
          <a:p>
            <a:pPr lvl="0"/>
            <a:endParaRPr lang="pl-PL" dirty="0"/>
          </a:p>
          <a:p>
            <a:pPr lvl="0"/>
            <a:r>
              <a:rPr lang="pl-PL" dirty="0" smtClean="0"/>
              <a:t>Wykres przedstawia, jaki procent osób słyszało o poszczególnych konkursach?</a:t>
            </a:r>
            <a:endParaRPr lang="pl-PL" dirty="0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20382442"/>
              </p:ext>
            </p:extLst>
          </p:nvPr>
        </p:nvGraphicFramePr>
        <p:xfrm>
          <a:off x="2123728" y="213285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392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63688" y="260648"/>
            <a:ext cx="6552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dirty="0"/>
              <a:t>Czy według Państwa edukacja matematyczno- przyrodnicza prowadzona jest systematycznie i w sposób rzetelny?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TAK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NIE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Nie mam zdania</a:t>
            </a: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1719254163"/>
              </p:ext>
            </p:extLst>
          </p:nvPr>
        </p:nvGraphicFramePr>
        <p:xfrm>
          <a:off x="1992052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755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62212" y="188640"/>
            <a:ext cx="7128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dirty="0"/>
              <a:t>Czy  jesteście Państwo  świadomi  jak ważną rolę w życiu pełni wiedza matematyczno- </a:t>
            </a:r>
            <a:r>
              <a:rPr lang="pl-PL" dirty="0" smtClean="0"/>
              <a:t>przyrodnicza?</a:t>
            </a:r>
            <a:endParaRPr lang="pl-PL" dirty="0"/>
          </a:p>
          <a:p>
            <a:pPr marL="342900" lvl="0" indent="-342900">
              <a:buFont typeface="+mj-lt"/>
              <a:buAutoNum type="alphaLcParenR"/>
            </a:pPr>
            <a:r>
              <a:rPr lang="pl-PL" dirty="0" smtClean="0"/>
              <a:t>TAK</a:t>
            </a:r>
            <a:endParaRPr lang="pl-PL" dirty="0"/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NIE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Nie mam zdania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72912753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616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91680" y="382013"/>
            <a:ext cx="74523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dirty="0" smtClean="0"/>
              <a:t>Czy </a:t>
            </a:r>
            <a:r>
              <a:rPr lang="pl-PL" dirty="0"/>
              <a:t>Państwa dzieci uczestniczą w zajęciach dodatkowych, wyrównawczych w edukacji matematyczno-przyrodniczej?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TAK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NIE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W MIARĘ POTRZEB</a:t>
            </a:r>
          </a:p>
          <a:p>
            <a:r>
              <a:rPr lang="pl-PL" dirty="0"/>
              <a:t> 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2554585627"/>
              </p:ext>
            </p:extLst>
          </p:nvPr>
        </p:nvGraphicFramePr>
        <p:xfrm>
          <a:off x="2280084" y="201497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639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835696" y="257751"/>
            <a:ext cx="64807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Które formy pracy na lekcjach Państwa dziecko lubi najbardziej?:</a:t>
            </a:r>
          </a:p>
          <a:p>
            <a:r>
              <a:rPr lang="pl-PL" dirty="0"/>
              <a:t>a) praca z podręcznikiem</a:t>
            </a:r>
          </a:p>
          <a:p>
            <a:r>
              <a:rPr lang="pl-PL" dirty="0"/>
              <a:t>b) lekcja z wykorzystaniem projektora</a:t>
            </a:r>
          </a:p>
          <a:p>
            <a:r>
              <a:rPr lang="pl-PL" dirty="0"/>
              <a:t>c) doświadczenia, obserwacje, pokaz</a:t>
            </a:r>
          </a:p>
          <a:p>
            <a:r>
              <a:rPr lang="pl-PL" dirty="0"/>
              <a:t>d) praca samodzielna</a:t>
            </a:r>
          </a:p>
          <a:p>
            <a:r>
              <a:rPr lang="pl-PL" dirty="0"/>
              <a:t>e) przedstawienie nowych wiadomości przez nauczyciela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271227593"/>
              </p:ext>
            </p:extLst>
          </p:nvPr>
        </p:nvGraphicFramePr>
        <p:xfrm>
          <a:off x="1720280" y="1844824"/>
          <a:ext cx="727280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755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691680" y="332656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B050"/>
                </a:solidFill>
              </a:rPr>
              <a:t>WNIOSKI Z EWALUACJI WEWNĘTRZNEJ</a:t>
            </a:r>
            <a:r>
              <a:rPr lang="pl-PL" sz="2400" dirty="0" smtClean="0"/>
              <a:t>:</a:t>
            </a:r>
            <a:endParaRPr lang="pl-PL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475656" y="908720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1.W szkole podejmowane są szerokie działania w celu zainteresowania uczniów od najmłodszych lat edukacją matematyczną jak i przyrodniczą.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Jest </a:t>
            </a:r>
            <a:r>
              <a:rPr lang="pl-PL" dirty="0" smtClean="0"/>
              <a:t>to opinia uczniów jak i ich rodziców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907704" y="213285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2. Działania nauczycieli w kwestii przekazywania wiedzy</a:t>
            </a:r>
          </a:p>
          <a:p>
            <a:pPr algn="ctr"/>
            <a:r>
              <a:rPr lang="pl-PL" dirty="0" smtClean="0"/>
              <a:t> są zgodne z oczekiwaniami uczniów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123728" y="2780928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3. Uczestnictwo w zajęciach dodatkowych i wyrównawczych z zakresu tej edukacji wpływa korzystnie na rozwój  i usystematyzowanie tej wiedzy oraz umiejętności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483768" y="3861048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4. Uczniowie i rodzice dostrzegają użyteczność praw przyrody i matematyki w życiu każdego człowieka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267744" y="4725144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5. Uczniowie preferują lekcje z szerokim  wykorzystaniem nowoczesnych technologii informatycznych , doświadczeń, obserwacji i pokazów .</a:t>
            </a:r>
          </a:p>
          <a:p>
            <a:pPr algn="ctr"/>
            <a:r>
              <a:rPr lang="pl-PL" dirty="0" smtClean="0"/>
              <a:t>Nie wykluczają również tradycyjnych metod nauczania.</a:t>
            </a:r>
          </a:p>
          <a:p>
            <a:pPr algn="ctr"/>
            <a:r>
              <a:rPr lang="pl-PL" dirty="0" smtClean="0"/>
              <a:t>Podobne wnioski można wyciągnąć z ankiet rodziców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616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547664" y="332656"/>
            <a:ext cx="7128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6. Rodzice jak i dzieci znają szeroką ofertę konkursów szkolnych, międzyszkolnych a nawet międzynarodowych z dziedzin nauk matematyczno-przyrodniczych w naszej szkole. </a:t>
            </a:r>
          </a:p>
          <a:p>
            <a:pPr algn="ctr"/>
            <a:r>
              <a:rPr lang="pl-PL" dirty="0" smtClean="0"/>
              <a:t>Chętnie biorą w nich udział , czego dowodem są wyniki tegoroczne w MIKI ( I miejsce)  i w Kangurze ( 6 wyróżnień)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835696" y="1916832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7. Według rodziców edukacja matematyczno-przyrodnicza </a:t>
            </a:r>
          </a:p>
          <a:p>
            <a:pPr algn="ctr"/>
            <a:r>
              <a:rPr lang="pl-PL" dirty="0" smtClean="0"/>
              <a:t>w naszej szkole jest prowadzona</a:t>
            </a:r>
          </a:p>
          <a:p>
            <a:pPr algn="ctr"/>
            <a:r>
              <a:rPr lang="pl-PL" dirty="0" smtClean="0"/>
              <a:t> w sposób systematyczny  i rzetelny.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051720" y="2924944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B050"/>
                </a:solidFill>
              </a:rPr>
              <a:t>WNIOSKI  NA PRZYSZŁOŚĆ . </a:t>
            </a:r>
            <a:endParaRPr lang="pl-PL" sz="2800" b="1" dirty="0">
              <a:solidFill>
                <a:srgbClr val="00B05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555776" y="364502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1. W przyszłym roku nadal kontynuować tradycyjne już konkursy matematyczno-przyrodnicze MIKI, KANGUR, EKO-MANIAK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483768" y="4653136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2. Zainteresować treściami matematyczno-przyrodniczymi  więcej uczniów klas młodszych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267744" y="5589240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3. Nadal uatrakcyjniać metody swojej pracy z uczniami wykorzystując zdobycze nowoczesnych </a:t>
            </a:r>
          </a:p>
          <a:p>
            <a:pPr algn="ctr"/>
            <a:r>
              <a:rPr lang="pl-PL" dirty="0" smtClean="0"/>
              <a:t>technik multimedialnych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639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5" grpId="0" build="allAtOnce"/>
      <p:bldP spid="6" grpId="0" build="allAtOnce"/>
      <p:bldP spid="7" grpId="0" build="allAtOnce"/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259632" y="332656"/>
            <a:ext cx="734481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pl-PL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PYTANIA KLUCZOWE</a:t>
            </a:r>
            <a:r>
              <a:rPr lang="pl-PL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pl-PL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r>
              <a:rPr lang="pl-PL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Przygotowywanie uczniów do konkursów matematycznych </a:t>
            </a:r>
            <a:br>
              <a:rPr lang="pl-PL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przyrodniczych  szkolnych i międzyszkolnych.</a:t>
            </a: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pl-PL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r>
              <a:rPr lang="pl-PL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Jakie działania są podejmowane w szkole, by zainteresować uczniów edukacją matematyczno- przyrodniczą?</a:t>
            </a: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pl-PL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t"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w szkole edukacja matematyczno- przyrodnicza jest prowadzona na odpowiednim poziomie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 fontAlgn="t">
              <a:buFont typeface="+mj-lt"/>
              <a:buAutoNum type="arabicPeriod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t"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rodzice są świadomi jak ważną rolę w życiu pełni wiedza matematyczno- przyrodnicza.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t">
              <a:buFont typeface="+mj-lt"/>
              <a:buAutoNum type="arabicPeriod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t"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działania są podejmowane w szkole w celu wyrównania szans wszystkich uczniów w zakresie edukacji matematyczno- przyrodniczej?</a:t>
            </a:r>
          </a:p>
          <a:p>
            <a:pPr marL="457200" indent="-457200" fontAlgn="t">
              <a:buFont typeface="+mj-lt"/>
              <a:buAutoNum type="arabicPeriod"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2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03648" y="1196752"/>
            <a:ext cx="7128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</a:rPr>
              <a:t>DZIĘKUJEMY </a:t>
            </a:r>
            <a:br>
              <a:rPr lang="pl-PL" sz="4000" b="1" dirty="0" smtClean="0">
                <a:solidFill>
                  <a:srgbClr val="FF0000"/>
                </a:solidFill>
              </a:rPr>
            </a:br>
            <a:r>
              <a:rPr lang="pl-PL" sz="4000" b="1" dirty="0" smtClean="0">
                <a:solidFill>
                  <a:srgbClr val="FF0000"/>
                </a:solidFill>
              </a:rPr>
              <a:t>ZA UWAGĘ!!!</a:t>
            </a:r>
          </a:p>
          <a:p>
            <a:pPr algn="ctr"/>
            <a:endParaRPr lang="pl-PL" sz="4000" b="1" dirty="0" smtClean="0">
              <a:solidFill>
                <a:srgbClr val="FF0000"/>
              </a:solidFill>
            </a:endParaRPr>
          </a:p>
          <a:p>
            <a:pPr algn="ctr"/>
            <a:endParaRPr lang="pl-PL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92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39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23728" y="322412"/>
            <a:ext cx="66247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badaniu brało udział 61 uczniów z oddziałów II- VI.</a:t>
            </a:r>
          </a:p>
          <a:p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Uczniowie odpowiedzieli na 6 pytań.</a:t>
            </a:r>
          </a:p>
          <a:p>
            <a:r>
              <a:rPr lang="pl-PL" dirty="0"/>
              <a:t>1. Czy znane </a:t>
            </a:r>
            <a:r>
              <a:rPr lang="pl-PL" dirty="0" smtClean="0"/>
              <a:t>Ci są </a:t>
            </a:r>
            <a:r>
              <a:rPr lang="pl-PL" dirty="0"/>
              <a:t>konkursy matematyczne?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MIKI                TAK /NIE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Kangur             TAK /NIE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Eko- maniak     TAK /NIE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2. Czy w czasie zajęć matematycznych  i przyrodniczych  zawsze otrzymasz to czego oczekujesz,  poznajesz nowe rzeczy i możesz liczyć na pomoc nauczyciela?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TAK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NIE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3. Czy przyroda, matematyka twoim zdaniem będzie przydatna w Twoim dalszym życiu???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TAK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NIE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 </a:t>
            </a:r>
          </a:p>
          <a:p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12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23728" y="404664"/>
            <a:ext cx="70202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4. Czy  uczestniczysz w zajęciach dodatkowych, wyrównawczych z matematyki, przyrody?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 smtClean="0"/>
              <a:t>TAK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 smtClean="0"/>
              <a:t>NIE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 smtClean="0"/>
              <a:t>TYLKO WTEDY, GDY POTRZEBUJĘ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5. Czy to, czego nauczyłeś się na lekcjach matematyki i przyrody  jest Ci przydatne w codziennym życiu??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 smtClean="0"/>
              <a:t>TAK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 smtClean="0"/>
              <a:t>NIE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6. Które formy pracy na lekcjach lubisz najbardziej? </a:t>
            </a:r>
            <a:br>
              <a:rPr lang="pl-PL" dirty="0" smtClean="0"/>
            </a:br>
            <a:r>
              <a:rPr lang="pl-PL" dirty="0" smtClean="0"/>
              <a:t>(możesz zaznaczyć max. 2 odpowiedzi) </a:t>
            </a:r>
          </a:p>
          <a:p>
            <a:r>
              <a:rPr lang="pl-PL" dirty="0" smtClean="0"/>
              <a:t>a) praca z podręcznikiem</a:t>
            </a:r>
          </a:p>
          <a:p>
            <a:r>
              <a:rPr lang="pl-PL" dirty="0" smtClean="0"/>
              <a:t>b) lekcja z wykorzystaniem projektora</a:t>
            </a:r>
          </a:p>
          <a:p>
            <a:r>
              <a:rPr lang="pl-PL" dirty="0" smtClean="0"/>
              <a:t>c) doświadczenia, obserwacje, pokaz</a:t>
            </a:r>
          </a:p>
          <a:p>
            <a:r>
              <a:rPr lang="pl-PL" dirty="0" smtClean="0"/>
              <a:t>d) praca samodzielna</a:t>
            </a:r>
          </a:p>
          <a:p>
            <a:r>
              <a:rPr lang="pl-PL" dirty="0" smtClean="0"/>
              <a:t>e) przedstawienie nowych wiadomości przez nauczyciela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12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052564" y="188640"/>
            <a:ext cx="7056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1. Czy </a:t>
            </a:r>
            <a:r>
              <a:rPr lang="pl-PL" b="1" dirty="0" smtClean="0"/>
              <a:t>znane Ci </a:t>
            </a:r>
            <a:r>
              <a:rPr lang="pl-PL" b="1" dirty="0"/>
              <a:t>są konkursy </a:t>
            </a:r>
            <a:r>
              <a:rPr lang="pl-PL" b="1" dirty="0" smtClean="0"/>
              <a:t>matematyczne </a:t>
            </a:r>
            <a:br>
              <a:rPr lang="pl-PL" b="1" dirty="0" smtClean="0"/>
            </a:br>
            <a:r>
              <a:rPr lang="pl-PL" b="1" dirty="0" smtClean="0"/>
              <a:t>i  przyrodnicze?</a:t>
            </a:r>
            <a:endParaRPr lang="pl-PL" b="1" dirty="0"/>
          </a:p>
          <a:p>
            <a:pPr lvl="0"/>
            <a:r>
              <a:rPr lang="pl-PL" dirty="0"/>
              <a:t>MIKI                TAK /NIE</a:t>
            </a:r>
          </a:p>
          <a:p>
            <a:pPr lvl="0"/>
            <a:r>
              <a:rPr lang="pl-PL" dirty="0"/>
              <a:t>Kangur             TAK /NIE</a:t>
            </a:r>
          </a:p>
          <a:p>
            <a:pPr lvl="0"/>
            <a:r>
              <a:rPr lang="pl-PL" dirty="0"/>
              <a:t>Eko- maniak     TAK /</a:t>
            </a:r>
            <a:r>
              <a:rPr lang="pl-PL" dirty="0" smtClean="0"/>
              <a:t>NIE</a:t>
            </a:r>
          </a:p>
          <a:p>
            <a:pPr lvl="0"/>
            <a:endParaRPr lang="pl-PL" dirty="0"/>
          </a:p>
          <a:p>
            <a:pPr lvl="0"/>
            <a:r>
              <a:rPr lang="pl-PL" dirty="0" smtClean="0"/>
              <a:t>Wykres przedstawia </a:t>
            </a:r>
            <a:br>
              <a:rPr lang="pl-PL" dirty="0" smtClean="0"/>
            </a:br>
            <a:r>
              <a:rPr lang="pl-PL" dirty="0" smtClean="0"/>
              <a:t>– ile osób zna poszczególne konkursy</a:t>
            </a:r>
            <a:endParaRPr lang="pl-PL" dirty="0"/>
          </a:p>
          <a:p>
            <a:endParaRPr lang="pl-PL" dirty="0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1399754778"/>
              </p:ext>
            </p:extLst>
          </p:nvPr>
        </p:nvGraphicFramePr>
        <p:xfrm>
          <a:off x="2123728" y="213285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12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869976" y="476672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</a:t>
            </a:r>
            <a:r>
              <a:rPr lang="pl-PL" b="1" dirty="0"/>
              <a:t>. Czy w czasie zajęć matematycznych  i przyrodniczych  zawsze otrzymasz to czego oczekujesz,  poznajesz nowe rzeczy i możesz liczyć na pomoc nauczyciela?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TAK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NIE</a:t>
            </a:r>
          </a:p>
          <a:p>
            <a:endParaRPr lang="pl-PL" dirty="0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2973650871"/>
              </p:ext>
            </p:extLst>
          </p:nvPr>
        </p:nvGraphicFramePr>
        <p:xfrm>
          <a:off x="2483768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12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07704" y="260648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3. </a:t>
            </a:r>
            <a:r>
              <a:rPr lang="pl-PL" b="1" dirty="0"/>
              <a:t>Czy przyroda, matematyka twoim zdaniem będzie przydatna w Twoim dalszym życiu???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TAK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NIE</a:t>
            </a:r>
          </a:p>
          <a:p>
            <a:endParaRPr lang="pl-PL" dirty="0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613103824"/>
              </p:ext>
            </p:extLst>
          </p:nvPr>
        </p:nvGraphicFramePr>
        <p:xfrm>
          <a:off x="2123728" y="170714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392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07704" y="260648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4. Czy  uczestniczysz w zajęciach dodatkowych, wyrównawczych z matematyki, przyrody?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TAK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NIE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TYLKO WTEDY, GDY POTRZEBUJĘ</a:t>
            </a:r>
          </a:p>
          <a:p>
            <a:endParaRPr lang="pl-PL" dirty="0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2271056157"/>
              </p:ext>
            </p:extLst>
          </p:nvPr>
        </p:nvGraphicFramePr>
        <p:xfrm>
          <a:off x="2280084" y="201497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392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07704" y="332656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5. Czy to, czego nauczyłeś się na lekcjach matematyki i przyrody  jest Ci przydatne w codziennym życiu??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TAK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/>
              <a:t>NIE</a:t>
            </a:r>
          </a:p>
          <a:p>
            <a:endParaRPr lang="pl-PL" dirty="0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4042295245"/>
              </p:ext>
            </p:extLst>
          </p:nvPr>
        </p:nvGraphicFramePr>
        <p:xfrm>
          <a:off x="2483768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392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185</TotalTime>
  <Words>590</Words>
  <Application>Microsoft Office PowerPoint</Application>
  <PresentationFormat>Pokaz na ekranie (4:3)</PresentationFormat>
  <Paragraphs>158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Wykusz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</dc:creator>
  <cp:lastModifiedBy>Agnieszka</cp:lastModifiedBy>
  <cp:revision>21</cp:revision>
  <dcterms:created xsi:type="dcterms:W3CDTF">2016-03-16T17:01:24Z</dcterms:created>
  <dcterms:modified xsi:type="dcterms:W3CDTF">2016-05-17T21:37:55Z</dcterms:modified>
</cp:coreProperties>
</file>