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4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90" r:id="rId31"/>
    <p:sldId id="289" r:id="rId32"/>
    <p:sldId id="291" r:id="rId33"/>
    <p:sldId id="293" r:id="rId34"/>
    <p:sldId id="296" r:id="rId35"/>
    <p:sldId id="297" r:id="rId36"/>
    <p:sldId id="299" r:id="rId37"/>
    <p:sldId id="300" r:id="rId38"/>
    <p:sldId id="301" r:id="rId39"/>
    <p:sldId id="306" r:id="rId40"/>
    <p:sldId id="307" r:id="rId41"/>
    <p:sldId id="308" r:id="rId42"/>
    <p:sldId id="303" r:id="rId43"/>
    <p:sldId id="302" r:id="rId44"/>
    <p:sldId id="304" r:id="rId45"/>
    <p:sldId id="305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********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informuję nauczyciela</c:v>
                </c:pt>
                <c:pt idx="1">
                  <c:v>informuję rodzica</c:v>
                </c:pt>
                <c:pt idx="2">
                  <c:v>zwracam uwagę , by tego nie robił</c:v>
                </c:pt>
                <c:pt idx="3">
                  <c:v>nie przeszkadza mi to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50</c:v>
                </c:pt>
                <c:pt idx="1">
                  <c:v>16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**********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obrażają się</c:v>
                </c:pt>
                <c:pt idx="1">
                  <c:v>krzycza i wyzywają innych</c:v>
                </c:pt>
                <c:pt idx="2">
                  <c:v>biją innych</c:v>
                </c:pt>
                <c:pt idx="3">
                  <c:v>wyładowywują złość</c:v>
                </c:pt>
                <c:pt idx="4">
                  <c:v>tłumią złość</c:v>
                </c:pt>
                <c:pt idx="5">
                  <c:v>szukają pomocy u dorosłych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15</c:v>
                </c:pt>
                <c:pt idx="1">
                  <c:v>15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axId val="73452160"/>
        <c:axId val="73453952"/>
      </c:barChart>
      <c:catAx>
        <c:axId val="73452160"/>
        <c:scaling>
          <c:orientation val="minMax"/>
        </c:scaling>
        <c:axPos val="b"/>
        <c:tickLblPos val="nextTo"/>
        <c:crossAx val="73453952"/>
        <c:crosses val="autoZero"/>
        <c:auto val="1"/>
        <c:lblAlgn val="ctr"/>
        <c:lblOffset val="100"/>
      </c:catAx>
      <c:valAx>
        <c:axId val="73453952"/>
        <c:scaling>
          <c:orientation val="minMax"/>
        </c:scaling>
        <c:axPos val="l"/>
        <c:majorGridlines/>
        <c:numFmt formatCode="General" sourceLinked="1"/>
        <c:tickLblPos val="nextTo"/>
        <c:crossAx val="73452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Y val="20"/>
      <c:perspective val="30"/>
    </c:view3D>
    <c:plotArea>
      <c:layout>
        <c:manualLayout>
          <c:layoutTarget val="inner"/>
          <c:xMode val="edge"/>
          <c:yMode val="edge"/>
          <c:x val="8.8083716097987722E-2"/>
          <c:y val="9.8793104881617466E-2"/>
          <c:w val="0.62206501531058667"/>
          <c:h val="0.8024137902367648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**********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54</c:v>
                </c:pt>
                <c:pt idx="1">
                  <c:v>30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*******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74</c:v>
                </c:pt>
                <c:pt idx="1">
                  <c:v>10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*******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zawsze</c:v>
                </c:pt>
                <c:pt idx="1">
                  <c:v>często</c:v>
                </c:pt>
                <c:pt idx="2">
                  <c:v>rzadko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13</c:v>
                </c:pt>
                <c:pt idx="1">
                  <c:v>46</c:v>
                </c:pt>
                <c:pt idx="2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******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zawsze</c:v>
                </c:pt>
                <c:pt idx="1">
                  <c:v>często</c:v>
                </c:pt>
                <c:pt idx="2">
                  <c:v>rzadko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</c:v>
                </c:pt>
                <c:pt idx="1">
                  <c:v>48</c:v>
                </c:pt>
                <c:pt idx="2">
                  <c:v>11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******</c:v>
                </c:pt>
              </c:strCache>
            </c:strRef>
          </c:tx>
          <c:dLbls>
            <c:showVal val="1"/>
          </c:dLbls>
          <c:cat>
            <c:strRef>
              <c:f>Arkusz1!$A$2:$A$5</c:f>
              <c:strCache>
                <c:ptCount val="4"/>
                <c:pt idx="0">
                  <c:v>Nie</c:v>
                </c:pt>
                <c:pt idx="1">
                  <c:v>Tak</c:v>
                </c:pt>
                <c:pt idx="2">
                  <c:v> brak odpowiedzi</c:v>
                </c:pt>
                <c:pt idx="3">
                  <c:v>nie wiem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axId val="72406912"/>
        <c:axId val="72408448"/>
      </c:barChart>
      <c:catAx>
        <c:axId val="72406912"/>
        <c:scaling>
          <c:orientation val="minMax"/>
        </c:scaling>
        <c:axPos val="b"/>
        <c:tickLblPos val="nextTo"/>
        <c:crossAx val="72408448"/>
        <c:crosses val="autoZero"/>
        <c:auto val="1"/>
        <c:lblAlgn val="ctr"/>
        <c:lblOffset val="100"/>
      </c:catAx>
      <c:valAx>
        <c:axId val="72408448"/>
        <c:scaling>
          <c:orientation val="minMax"/>
        </c:scaling>
        <c:axPos val="l"/>
        <c:majorGridlines/>
        <c:numFmt formatCode="General" sourceLinked="1"/>
        <c:tickLblPos val="nextTo"/>
        <c:crossAx val="72406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9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******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Nie</c:v>
                </c:pt>
                <c:pt idx="1">
                  <c:v>Tak</c:v>
                </c:pt>
                <c:pt idx="2">
                  <c:v>brak odpowiedzi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30</c:v>
                </c:pt>
                <c:pt idx="1">
                  <c:v>33</c:v>
                </c:pt>
                <c:pt idx="2">
                  <c:v>30</c:v>
                </c:pt>
              </c:numCache>
            </c:numRef>
          </c:val>
        </c:ser>
        <c:axId val="72716288"/>
        <c:axId val="72717824"/>
      </c:barChart>
      <c:catAx>
        <c:axId val="72716288"/>
        <c:scaling>
          <c:orientation val="minMax"/>
        </c:scaling>
        <c:axPos val="b"/>
        <c:tickLblPos val="nextTo"/>
        <c:crossAx val="72717824"/>
        <c:crosses val="autoZero"/>
        <c:auto val="1"/>
        <c:lblAlgn val="ctr"/>
        <c:lblOffset val="100"/>
      </c:catAx>
      <c:valAx>
        <c:axId val="727178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2716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******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DOM RODZINNY</c:v>
                </c:pt>
                <c:pt idx="2">
                  <c:v>KOLEDZY I KOLEZANKI</c:v>
                </c:pt>
                <c:pt idx="3">
                  <c:v>MEDIA</c:v>
                </c:pt>
                <c:pt idx="4">
                  <c:v>BRAK ODPOWIEDZI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10</c:v>
                </c:pt>
                <c:pt idx="1">
                  <c:v>57</c:v>
                </c:pt>
                <c:pt idx="2">
                  <c:v>2</c:v>
                </c:pt>
                <c:pt idx="3">
                  <c:v>6</c:v>
                </c:pt>
                <c:pt idx="4">
                  <c:v>19</c:v>
                </c:pt>
              </c:numCache>
            </c:numRef>
          </c:val>
        </c:ser>
        <c:axId val="73238016"/>
        <c:axId val="73239552"/>
      </c:barChart>
      <c:catAx>
        <c:axId val="73238016"/>
        <c:scaling>
          <c:orientation val="minMax"/>
        </c:scaling>
        <c:axPos val="b"/>
        <c:tickLblPos val="nextTo"/>
        <c:crossAx val="73239552"/>
        <c:crosses val="autoZero"/>
        <c:auto val="1"/>
        <c:lblAlgn val="ctr"/>
        <c:lblOffset val="100"/>
      </c:catAx>
      <c:valAx>
        <c:axId val="73239552"/>
        <c:scaling>
          <c:orientation val="minMax"/>
        </c:scaling>
        <c:axPos val="l"/>
        <c:majorGridlines/>
        <c:numFmt formatCode="General" sourceLinked="1"/>
        <c:tickLblPos val="nextTo"/>
        <c:crossAx val="73238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4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wobec dorosłych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zawsze</c:v>
                </c:pt>
                <c:pt idx="1">
                  <c:v>często</c:v>
                </c:pt>
                <c:pt idx="2">
                  <c:v>rzadko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wobec rówieśników</c:v>
                </c:pt>
              </c:strCache>
            </c:strRef>
          </c:tx>
          <c:dLbls>
            <c:showVal val="1"/>
          </c:dLbls>
          <c:cat>
            <c:strRef>
              <c:f>Arkusz1!$A$2:$A$4</c:f>
              <c:strCache>
                <c:ptCount val="3"/>
                <c:pt idx="0">
                  <c:v>zawsze</c:v>
                </c:pt>
                <c:pt idx="1">
                  <c:v>często</c:v>
                </c:pt>
                <c:pt idx="2">
                  <c:v>rzadko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14</c:v>
                </c:pt>
              </c:numCache>
            </c:numRef>
          </c:val>
        </c:ser>
        <c:shape val="cylinder"/>
        <c:axId val="73315456"/>
        <c:axId val="73316992"/>
        <c:axId val="0"/>
      </c:bar3DChart>
      <c:catAx>
        <c:axId val="73315456"/>
        <c:scaling>
          <c:orientation val="minMax"/>
        </c:scaling>
        <c:axPos val="b"/>
        <c:tickLblPos val="nextTo"/>
        <c:crossAx val="73316992"/>
        <c:crosses val="autoZero"/>
        <c:auto val="1"/>
        <c:lblAlgn val="ctr"/>
        <c:lblOffset val="100"/>
      </c:catAx>
      <c:valAx>
        <c:axId val="73316992"/>
        <c:scaling>
          <c:orientation val="minMax"/>
        </c:scaling>
        <c:axPos val="l"/>
        <c:majorGridlines/>
        <c:numFmt formatCode="General" sourceLinked="1"/>
        <c:tickLblPos val="nextTo"/>
        <c:crossAx val="73315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D82E54-4284-45F8-81DB-B7135318FBB8}" type="datetimeFigureOut">
              <a:rPr lang="pl-PL" smtClean="0"/>
              <a:pPr/>
              <a:t>2012-01-25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5A3CEB-B08D-4BD5-8793-C45D22BC27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548681"/>
            <a:ext cx="7054552" cy="1800199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  <a:t>Szkoła Podstawowa nr 46</a:t>
            </a:r>
            <a:b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  <a:t>       w Częstochowie</a:t>
            </a:r>
            <a:b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7344816" cy="2353816"/>
          </a:xfrm>
        </p:spPr>
        <p:txBody>
          <a:bodyPr>
            <a:normAutofit lnSpcReduction="10000"/>
          </a:bodyPr>
          <a:lstStyle/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800" dirty="0" smtClean="0">
                <a:solidFill>
                  <a:srgbClr val="FF420E"/>
                </a:solidFill>
                <a:latin typeface="Arial" charset="0"/>
              </a:rPr>
              <a:t>Raport z ewaluacji wewnętrznej</a:t>
            </a: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800" dirty="0" smtClean="0">
                <a:solidFill>
                  <a:srgbClr val="FF420E"/>
                </a:solidFill>
                <a:latin typeface="Arial" charset="0"/>
              </a:rPr>
              <a:t>I semestr 2011/2012</a:t>
            </a: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800" dirty="0" smtClean="0">
              <a:solidFill>
                <a:srgbClr val="FF420E"/>
              </a:solidFill>
              <a:latin typeface="Arial" charset="0"/>
            </a:endParaRP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RESPEKTOWANIE </a:t>
            </a:r>
            <a:r>
              <a:rPr lang="pl-PL" b="1" dirty="0">
                <a:solidFill>
                  <a:srgbClr val="0070C0"/>
                </a:solidFill>
                <a:latin typeface="Comic Sans MS" pitchFamily="66" charset="0"/>
              </a:rPr>
              <a:t>NORM SPOŁECZNYCH, </a:t>
            </a:r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KSZTAŁTOWANIE </a:t>
            </a:r>
            <a:r>
              <a:rPr lang="pl-PL" b="1" dirty="0">
                <a:solidFill>
                  <a:srgbClr val="0070C0"/>
                </a:solidFill>
                <a:latin typeface="Comic Sans MS" pitchFamily="66" charset="0"/>
              </a:rPr>
              <a:t>POSTAW UCZNIÓW</a:t>
            </a:r>
          </a:p>
          <a:p>
            <a:endParaRPr lang="pl-PL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804248" y="1340768"/>
            <a:ext cx="1960563" cy="1600200"/>
            <a:chOff x="4082" y="567"/>
            <a:chExt cx="1235" cy="1008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2" y="567"/>
              <a:ext cx="1236" cy="10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082" y="567"/>
              <a:ext cx="1236" cy="10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Co robisz, gdy widzisz ,że twój kolega(koleżanka) bije kogoś?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196752"/>
          <a:ext cx="7499350" cy="5051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  <a:latin typeface="Comic Sans MS" pitchFamily="66" charset="0"/>
              </a:rPr>
              <a:t>Czy kiedykolwiek zostałeś pobity?</a:t>
            </a:r>
            <a:endParaRPr lang="pl-PL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475656" y="1484784"/>
          <a:ext cx="68407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6890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  <a:latin typeface="Comic Sans MS" pitchFamily="66" charset="0"/>
              </a:rPr>
              <a:t>Uczeń został pobity (wg ankiety 30 uczniów) </a:t>
            </a:r>
            <a:br>
              <a:rPr lang="pl-PL" sz="24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omic Sans MS" pitchFamily="66" charset="0"/>
              </a:rPr>
              <a:t>w jakich okolicznościach?- przykładowe odpowiedzi</a:t>
            </a:r>
            <a:br>
              <a:rPr lang="pl-PL" sz="2400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pl-PL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55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/>
              <a:t> w szkole      3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 zabawie	2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Na przerwie 2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 szatni 2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 domu 2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bez powodu	2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byłem na Rakowie 1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Jak się śmiałem z kolegi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 mieście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Mateusz zawsze mnie bije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Umówiłem się na solo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Poza terenem szkoły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Bo stałem na drodze</a:t>
            </a:r>
          </a:p>
          <a:p>
            <a:pPr algn="ctr">
              <a:buFont typeface="Wingdings" pitchFamily="2" charset="2"/>
              <a:buChar char="q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endParaRPr lang="pl-PL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b="1" dirty="0" smtClean="0">
                <a:latin typeface="Comic Sans MS" pitchFamily="66" charset="0"/>
              </a:rPr>
              <a:t>Czy ktoś próbował wymuszać od Ciebie pieniądze?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Comic Sans MS" pitchFamily="66" charset="0"/>
              </a:rPr>
              <a:t>Gdzie wymuszano od Ciebie pieniądze? (odp. własne uczniów)</a:t>
            </a:r>
            <a:endParaRPr lang="pl-PL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57200" y="969963"/>
          <a:ext cx="402272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64075" y="1556791"/>
          <a:ext cx="4022726" cy="27363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11363"/>
                <a:gridCol w="2011363"/>
              </a:tblGrid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W kościele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4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W szkole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W sklepie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W klasie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Na boisku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Nie pamiętam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2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omic Sans MS" pitchFamily="66" charset="0"/>
              </a:rPr>
              <a:t>Co robisz jak ktoś Cię zdenerwuje?</a:t>
            </a:r>
            <a:endParaRPr lang="pl-PL" sz="2800" b="1" dirty="0"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483768" y="1484784"/>
          <a:ext cx="5544616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08512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Szukam pomocy dorosłych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35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Tłumię złość i spokojnie wyjaśniam problem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28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Obrażam się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26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Krzyczę i wyzywam go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10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Biję go (popycham, kopie)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4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Niszczę jego rzeczy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3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Brak odpowiedzi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Comic Sans MS" pitchFamily="66" charset="0"/>
                        </a:rPr>
                        <a:t>2</a:t>
                      </a:r>
                      <a:endParaRPr lang="pl-PL" sz="20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Comic Sans MS" pitchFamily="66" charset="0"/>
              </a:rPr>
              <a:t>Komu powiedziałbyś o tym, że wobec ciebie stosowano przemoc?</a:t>
            </a:r>
            <a:endParaRPr lang="pl-PL" sz="2400" b="1" dirty="0"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691680" y="2186150"/>
          <a:ext cx="6522690" cy="31407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72608"/>
                <a:gridCol w="1050082"/>
              </a:tblGrid>
              <a:tr h="884565">
                <a:tc>
                  <a:txBody>
                    <a:bodyPr/>
                    <a:lstStyle/>
                    <a:p>
                      <a:pPr algn="ctr"/>
                      <a:endParaRPr lang="pl-PL" sz="2400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Rodzicom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b="1" dirty="0" smtClean="0">
                        <a:latin typeface="Comic Sans MS" pitchFamily="66" charset="0"/>
                      </a:endParaRPr>
                    </a:p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49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4565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Wychowawcy lub zaufanemu nauczycielowi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32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2696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Pedagogowi szkolnemu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21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2696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Koledze lub koleżance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20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2696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nikomu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12</a:t>
                      </a:r>
                      <a:endParaRPr lang="pl-PL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675808" y="459775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5454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1291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latin typeface="Comic Sans MS" pitchFamily="66" charset="0"/>
              </a:rPr>
              <a:t>Analiza ankiet skierowanych </a:t>
            </a:r>
            <a:br>
              <a:rPr lang="pl-PL" sz="4400" dirty="0" smtClean="0">
                <a:latin typeface="Comic Sans MS" pitchFamily="66" charset="0"/>
              </a:rPr>
            </a:br>
            <a:r>
              <a:rPr lang="pl-PL" sz="4400" dirty="0" smtClean="0">
                <a:latin typeface="Comic Sans MS" pitchFamily="66" charset="0"/>
              </a:rPr>
              <a:t>do rodziców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259228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Ankiety przeprowadzono wśród </a:t>
            </a: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94 rodziców klas I-VI</a:t>
            </a:r>
          </a:p>
          <a:p>
            <a:pPr algn="ctr"/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pl-PL" b="1" dirty="0" smtClean="0">
              <a:solidFill>
                <a:srgbClr val="0070C0"/>
              </a:solidFill>
            </a:endParaRP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( oto niektóre wyniki)</a:t>
            </a:r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940482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latin typeface="Comic Sans MS" pitchFamily="66" charset="0"/>
              </a:rPr>
              <a:t>Czy Państwa dziecko używa zwrotów grzecznościowych w stosunku do dorosłych?</a:t>
            </a:r>
            <a:endParaRPr lang="pl-PL" sz="2000" b="1" dirty="0"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51654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latin typeface="Comic Sans MS" pitchFamily="66" charset="0"/>
              </a:rPr>
              <a:t>Czy Państwa dziecko używa zwrotów grzecznościowych w stosunku do rówieśników?</a:t>
            </a:r>
          </a:p>
          <a:p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67544" y="1484784"/>
          <a:ext cx="4022725" cy="353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64075" y="1484313"/>
          <a:ext cx="4022725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434176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FF0000"/>
                </a:solidFill>
                <a:latin typeface="Comic Sans MS" pitchFamily="66" charset="0"/>
              </a:rPr>
              <a:t>Chcą w prosty i przejrzysty sposób wyrazić swoją opinie</a:t>
            </a:r>
            <a:r>
              <a:rPr lang="pl-PL" sz="3200" dirty="0" smtClean="0">
                <a:latin typeface="Comic Sans MS" pitchFamily="66" charset="0"/>
              </a:rPr>
              <a:t>- </a:t>
            </a:r>
            <a:r>
              <a:rPr lang="pl-PL" sz="2000" dirty="0" smtClean="0">
                <a:latin typeface="Comic Sans MS" pitchFamily="66" charset="0"/>
              </a:rPr>
              <a:t>dopisek w jednej ankiecie</a:t>
            </a:r>
            <a:endParaRPr lang="pl-PL" sz="2000" dirty="0">
              <a:latin typeface="Comic Sans MS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940482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itchFamily="66" charset="0"/>
              </a:rPr>
              <a:t>Jak Państwo reagują, gdy, dziecko używa wulgaryzmów?</a:t>
            </a:r>
          </a:p>
          <a:p>
            <a:endParaRPr lang="pl-PL" b="1" dirty="0"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86847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latin typeface="Comic Sans MS" pitchFamily="66" charset="0"/>
              </a:rPr>
              <a:t>Dlaczego zdaniem Państwa dzieci i młodzież  używają wulgaryzmów?</a:t>
            </a:r>
            <a:endParaRPr lang="pl-PL" b="1" dirty="0">
              <a:latin typeface="Comic Sans MS" pitchFamily="66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57200" y="1668812"/>
          <a:ext cx="4022726" cy="3138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6648"/>
                <a:gridCol w="1276078"/>
              </a:tblGrid>
              <a:tr h="654720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zwracam uwagę, by tego nie robił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60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8388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przeszkadza mi to, ale nie reaguję</a:t>
                      </a:r>
                    </a:p>
                    <a:p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4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nie przeszkadza mi to</a:t>
                      </a:r>
                    </a:p>
                    <a:p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4720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Rodzice dopisali, że ich dziecko nie używa wulgaryzmów</a:t>
                      </a:r>
                      <a:endParaRPr lang="pl-PL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10</a:t>
                      </a:r>
                      <a:endParaRPr lang="pl-PL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4008" y="1628801"/>
          <a:ext cx="4022726" cy="324035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40360"/>
                <a:gridCol w="782366"/>
              </a:tblGrid>
              <a:tr h="688902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chcą zaimponować kolegom </a:t>
                      </a:r>
                    </a:p>
                    <a:p>
                      <a:endParaRPr lang="pl-PL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38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słyszą je od rówieśników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38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144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słyszą je w mediach (np. filmy, gry komputerowe, itp. 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35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5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chcą być bardziej dorośli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słyszą je w domu</a:t>
                      </a:r>
                    </a:p>
                    <a:p>
                      <a:endParaRPr lang="pl-PL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3538736" cy="1008112"/>
          </a:xfrm>
        </p:spPr>
        <p:txBody>
          <a:bodyPr>
            <a:normAutofit fontScale="92500" lnSpcReduction="20000"/>
          </a:bodyPr>
          <a:lstStyle/>
          <a:p>
            <a:endParaRPr lang="pl-PL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Jak się zachowuje Państwa dziecko, gdy coś 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lub ktoś je zdenerwuje?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868474"/>
          </a:xfrm>
        </p:spPr>
        <p:txBody>
          <a:bodyPr>
            <a:normAutofit fontScale="32500" lnSpcReduction="20000"/>
          </a:bodyPr>
          <a:lstStyle/>
          <a:p>
            <a:r>
              <a:rPr lang="pl-PL" dirty="0" smtClean="0"/>
              <a:t> </a:t>
            </a:r>
          </a:p>
          <a:p>
            <a:r>
              <a:rPr lang="pl-PL" sz="5500" b="1" dirty="0" smtClean="0">
                <a:solidFill>
                  <a:srgbClr val="FF0000"/>
                </a:solidFill>
                <a:latin typeface="Comic Sans MS" pitchFamily="66" charset="0"/>
              </a:rPr>
              <a:t> Czy zauważyli Państwo zachowania agresywne </a:t>
            </a:r>
          </a:p>
          <a:p>
            <a:r>
              <a:rPr lang="pl-PL" sz="5500" b="1" dirty="0" smtClean="0">
                <a:solidFill>
                  <a:srgbClr val="FF0000"/>
                </a:solidFill>
                <a:latin typeface="Comic Sans MS" pitchFamily="66" charset="0"/>
              </a:rPr>
              <a:t>w domu u swoich dzieci ?</a:t>
            </a:r>
          </a:p>
          <a:p>
            <a:endParaRPr lang="pl-PL" sz="55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67544" y="1772815"/>
          <a:ext cx="3240360" cy="40279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4147"/>
                <a:gridCol w="746213"/>
              </a:tblGrid>
              <a:tr h="625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informuje rodziców o zdarzeniu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40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8978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obraża się 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29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8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płacze</a:t>
                      </a:r>
                      <a:endParaRPr lang="pl-PL" sz="18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26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9449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tłumi w sobie złość i spokojnie przyjmuje zastrzeżenia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9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5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wyładowuje złość na przedmiotach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8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5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krzyczy i wyzywa innych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7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5311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bije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2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64075" y="1628799"/>
          <a:ext cx="4022726" cy="308835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92301"/>
                <a:gridCol w="730425"/>
              </a:tblGrid>
              <a:tr h="648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Agresja wyładowana na jak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jakimś przedmiocie, rzeczy 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omic Sans MS" pitchFamily="66" charset="0"/>
                        </a:rPr>
                        <a:t>28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48073">
                <a:tc>
                  <a:txBody>
                    <a:bodyPr/>
                    <a:lstStyle/>
                    <a:p>
                      <a:pPr lvl="0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Agresywne zachowanie słowne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omic Sans MS" pitchFamily="66" charset="0"/>
                        </a:rPr>
                        <a:t>26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Agresywne zachowanie fizyczne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omic Sans MS" pitchFamily="66" charset="0"/>
                        </a:rPr>
                        <a:t>11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Nie zaznaczono odpowiedzi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10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20614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Nie jest agresywny- dopisek rodzica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14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149480" cy="583264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u="sng" dirty="0" smtClean="0">
                <a:solidFill>
                  <a:srgbClr val="FF0000"/>
                </a:solidFill>
                <a:latin typeface="Comic Sans MS" pitchFamily="66" charset="0"/>
              </a:rPr>
              <a:t>zakres ewaluacji</a:t>
            </a:r>
            <a:r>
              <a:rPr lang="pl-PL" b="1" u="sng" dirty="0" smtClean="0">
                <a:latin typeface="Comic Sans MS" pitchFamily="66" charset="0"/>
              </a:rPr>
              <a:t/>
            </a:r>
            <a:br>
              <a:rPr lang="pl-PL" b="1" u="sng" dirty="0" smtClean="0">
                <a:latin typeface="Comic Sans MS" pitchFamily="66" charset="0"/>
              </a:rPr>
            </a:br>
            <a:r>
              <a:rPr lang="pl-PL" b="1" u="sng" dirty="0" smtClean="0">
                <a:latin typeface="Comic Sans MS" pitchFamily="66" charset="0"/>
              </a:rPr>
              <a:t/>
            </a:r>
            <a:br>
              <a:rPr lang="pl-PL" b="1" u="sng" dirty="0" smtClean="0">
                <a:latin typeface="Comic Sans MS" pitchFamily="66" charset="0"/>
              </a:rPr>
            </a:br>
            <a:r>
              <a:rPr lang="pl-PL" dirty="0" smtClean="0">
                <a:latin typeface="Comic Sans MS" pitchFamily="66" charset="0"/>
              </a:rPr>
              <a:t>Ocena respektowania norm </a:t>
            </a:r>
            <a:br>
              <a:rPr lang="pl-PL" dirty="0" smtClean="0">
                <a:latin typeface="Comic Sans MS" pitchFamily="66" charset="0"/>
              </a:rPr>
            </a:br>
            <a:r>
              <a:rPr lang="pl-PL" sz="4000" dirty="0" smtClean="0">
                <a:latin typeface="Comic Sans MS" pitchFamily="66" charset="0"/>
              </a:rPr>
              <a:t>społecznych w szkole celem doskonalenia</a:t>
            </a:r>
            <a:br>
              <a:rPr lang="pl-PL" sz="4000" dirty="0" smtClean="0">
                <a:latin typeface="Comic Sans MS" pitchFamily="66" charset="0"/>
              </a:rPr>
            </a:br>
            <a:r>
              <a:rPr lang="pl-PL" sz="4000" dirty="0" smtClean="0">
                <a:latin typeface="Comic Sans MS" pitchFamily="66" charset="0"/>
              </a:rPr>
              <a:t> i modyfikacji działań wychowawczych nauczycieli wzmacniających </a:t>
            </a:r>
            <a:br>
              <a:rPr lang="pl-PL" sz="4000" dirty="0" smtClean="0">
                <a:latin typeface="Comic Sans MS" pitchFamily="66" charset="0"/>
              </a:rPr>
            </a:br>
            <a:r>
              <a:rPr lang="pl-PL" sz="4000" dirty="0" smtClean="0">
                <a:latin typeface="Comic Sans MS" pitchFamily="66" charset="0"/>
              </a:rPr>
              <a:t>właściwe zachowanie uczniów.</a:t>
            </a:r>
            <a:r>
              <a:rPr lang="pl-PL" dirty="0" smtClean="0">
                <a:latin typeface="Comic Sans MS" pitchFamily="66" charset="0"/>
              </a:rPr>
              <a:t/>
            </a:r>
            <a:br>
              <a:rPr lang="pl-PL" dirty="0" smtClean="0">
                <a:latin typeface="Comic Sans MS" pitchFamily="66" charset="0"/>
              </a:rPr>
            </a:b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Czy Państwa dziecko było świadkiem przemocy w szkole?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3705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57600"/>
              </a:tblGrid>
              <a:tr h="626109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Najczęstsze odpowiedzi na tak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07909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 bicie się na przerwach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Szarpanie,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popychanie na schodach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Wynoszenie dziewczynek z łazienki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Koleżanki biły kolegę wykręcały mu ręce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dziwne zabawy na przerwach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Kopanie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plucie</a:t>
                      </a:r>
                      <a:endParaRPr lang="pl-PL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Czy Państwa dziecko doświadczyło przemocy w szkole?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1369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33885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57600"/>
              </a:tblGrid>
              <a:tr h="68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Najczęstsze odpowiedzi na tak</a:t>
                      </a:r>
                    </a:p>
                    <a:p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707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lang="pl-PL" b="1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Śmianie się i dokuczanie 10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Przezywanie </a:t>
                      </a:r>
                      <a:r>
                        <a:rPr lang="pl-PL" b="1" dirty="0" smtClean="0">
                          <a:latin typeface="Comic Sans MS" pitchFamily="66" charset="0"/>
                        </a:rPr>
                        <a:t>6</a:t>
                      </a:r>
                      <a:endParaRPr lang="pl-PL" b="1" dirty="0" smtClean="0">
                        <a:latin typeface="Comic Sans MS" pitchFamily="66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Używanie wulgarnych słów </a:t>
                      </a:r>
                      <a:r>
                        <a:rPr lang="pl-PL" b="1" dirty="0" smtClean="0">
                          <a:latin typeface="Comic Sans MS" pitchFamily="66" charset="0"/>
                        </a:rPr>
                        <a:t>5</a:t>
                      </a:r>
                      <a:endParaRPr lang="pl-PL" b="1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Plucie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Szarpanie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Zmuszanie </a:t>
                      </a:r>
                      <a:r>
                        <a:rPr lang="pl-PL" b="1" dirty="0" smtClean="0">
                          <a:latin typeface="Comic Sans MS" pitchFamily="66" charset="0"/>
                        </a:rPr>
                        <a:t>do czegoś </a:t>
                      </a:r>
                      <a:r>
                        <a:rPr lang="pl-PL" b="1" dirty="0" smtClean="0">
                          <a:latin typeface="Comic Sans MS" pitchFamily="66" charset="0"/>
                        </a:rPr>
                        <a:t>3</a:t>
                      </a:r>
                      <a:endParaRPr lang="pl-PL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Jak Państwo reagują na informację ,że jakieś dziecko używa siły fizycznej wobec innych?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483768" y="1447800"/>
          <a:ext cx="5472608" cy="37127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17073"/>
                <a:gridCol w="955535"/>
              </a:tblGrid>
              <a:tr h="768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zwracam uwagę, by tego nie robił</a:t>
                      </a:r>
                    </a:p>
                    <a:p>
                      <a:pPr algn="ctr"/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61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6817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informuję o tym jego opiekunów</a:t>
                      </a:r>
                    </a:p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18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6817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Brak odpowiedzi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13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68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zawiadamiam służby prewencyjne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( policja itp.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2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77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przeszkadza mi to, ale nie reaguję</a:t>
                      </a:r>
                    </a:p>
                    <a:p>
                      <a:pPr algn="ctr"/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Dlaczego zdaniem Państwa dzieci i młodzież  używają siły fizycznej do rozwiązywania swoich problemów?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84784"/>
          <a:ext cx="7499350" cy="50276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945212"/>
                <a:gridCol w="1554138"/>
              </a:tblGrid>
              <a:tr h="82265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chcą zaimponować rówieśnikom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omic Sans MS" pitchFamily="66" charset="0"/>
                        </a:rPr>
                        <a:t>37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265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obserwują taki sposób rozwiązywania problemów w grach komputerowych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35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265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obserwują taki sposób rozwiązywania problemów w telewizji 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omic Sans MS" pitchFamily="66" charset="0"/>
                        </a:rPr>
                        <a:t>33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265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nie znają innych dobrych  rozwiązań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18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26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naśladują zachowania dorosłych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omic Sans MS" pitchFamily="66" charset="0"/>
                        </a:rPr>
                        <a:t>16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(jest to biologiczna i naturalna forma obrony człowieka- dopisek rodzica)</a:t>
                      </a:r>
                      <a:endParaRPr lang="pl-PL" b="1" dirty="0" smtClean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pl-PL" b="1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Czy wiedzą  Państwo w jaki sposób nauczyciele reagują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 w przypadku negatywnych zachowań ucznia?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694312"/>
          <a:ext cx="7499350" cy="337469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61036"/>
                <a:gridCol w="3138314"/>
              </a:tblGrid>
              <a:tr h="726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wezwanie rodziców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39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rozmowa z wychowawcą, dyrektorem, pedagogiem</a:t>
                      </a:r>
                    </a:p>
                    <a:p>
                      <a:pPr algn="ctr"/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35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poruszanie problemów na lekcji wychowawczej</a:t>
                      </a:r>
                      <a:endParaRPr lang="pl-PL" b="1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25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4792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inne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 nie wiem 1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b="1" dirty="0" smtClean="0">
                          <a:latin typeface="Comic Sans MS" pitchFamily="66" charset="0"/>
                        </a:rPr>
                        <a:t> rozmowa z uczniem 3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8640"/>
            <a:ext cx="3466728" cy="144016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FF0000"/>
                </a:solidFill>
                <a:latin typeface="Comic Sans MS" pitchFamily="66" charset="0"/>
              </a:rPr>
              <a:t>Co Państwa zdaniem może zrobić szkoła i nauczyciel, aby wyeliminować negatywne zachowanie dzieci, młodzieży?</a:t>
            </a:r>
            <a:endParaRPr lang="pl-PL" sz="1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188640"/>
            <a:ext cx="4023360" cy="1368152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FF0000"/>
                </a:solidFill>
                <a:latin typeface="Comic Sans MS" pitchFamily="66" charset="0"/>
              </a:rPr>
              <a:t>Co mogą zrobić rodzice, aby wyeliminować negatywne zachowania wśród dzieci i młodzieży?</a:t>
            </a:r>
          </a:p>
          <a:p>
            <a:endParaRPr lang="pl-PL" sz="1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57200" y="1844824"/>
          <a:ext cx="3538736" cy="295232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96254"/>
                <a:gridCol w="742482"/>
              </a:tblGrid>
              <a:tr h="666655">
                <a:tc>
                  <a:txBody>
                    <a:bodyPr/>
                    <a:lstStyle/>
                    <a:p>
                      <a:pPr lvl="0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Dużo rozmów </a:t>
                      </a:r>
                    </a:p>
                    <a:p>
                      <a:pPr lvl="0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pogadanek z uczniami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Comic Sans MS" pitchFamily="66" charset="0"/>
                        </a:rPr>
                        <a:t>48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66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Promowanie dobrego zachowania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latin typeface="Comic Sans MS" pitchFamily="66" charset="0"/>
                        </a:rPr>
                        <a:t>44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52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Konsekwentne rozliczanie dzieci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rodziców </a:t>
                      </a:r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latin typeface="Comic Sans MS" pitchFamily="66" charset="0"/>
                        </a:rPr>
                        <a:t>29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66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Inne</a:t>
                      </a:r>
                      <a:endParaRPr lang="pl-PL" sz="1800" dirty="0" smtClean="0">
                        <a:latin typeface="Comic Sans MS" pitchFamily="66" charset="0"/>
                      </a:endParaRPr>
                    </a:p>
                    <a:p>
                      <a:endParaRPr lang="pl-PL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latin typeface="Comic Sans MS" pitchFamily="66" charset="0"/>
                        </a:rPr>
                        <a:t>0</a:t>
                      </a:r>
                      <a:endParaRPr lang="pl-PL" sz="1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64075" y="1700211"/>
          <a:ext cx="4300413" cy="422637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148285"/>
                <a:gridCol w="1152128"/>
              </a:tblGrid>
              <a:tr h="73823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Dużo rozmów i pogadanek z własnymi dziećmi</a:t>
                      </a:r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54</a:t>
                      </a:r>
                      <a:endParaRPr lang="pl-PL" dirty="0"/>
                    </a:p>
                  </a:txBody>
                  <a:tcPr/>
                </a:tc>
              </a:tr>
              <a:tr h="7382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Wyciągać konsekwencje ze złych zachowań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38</a:t>
                      </a:r>
                      <a:endParaRPr lang="pl-PL" b="1" dirty="0"/>
                    </a:p>
                  </a:txBody>
                  <a:tcPr/>
                </a:tc>
              </a:tr>
              <a:tr h="7382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Nagradzanie dobrego zachowania 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31</a:t>
                      </a:r>
                      <a:endParaRPr lang="pl-PL" b="1" dirty="0"/>
                    </a:p>
                  </a:txBody>
                  <a:tcPr/>
                </a:tc>
              </a:tr>
              <a:tr h="738231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omic Sans MS" pitchFamily="66" charset="0"/>
                        </a:rPr>
                        <a:t>Inne  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dirty="0" smtClean="0">
                          <a:latin typeface="Comic Sans MS" pitchFamily="66" charset="0"/>
                        </a:rPr>
                        <a:t> wszystkie metody są</a:t>
                      </a:r>
                      <a:r>
                        <a:rPr lang="pl-PL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pl-PL" dirty="0" smtClean="0">
                          <a:latin typeface="Comic Sans MS" pitchFamily="66" charset="0"/>
                        </a:rPr>
                        <a:t>nieskuteczne 1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dirty="0" smtClean="0">
                          <a:latin typeface="Comic Sans MS" pitchFamily="66" charset="0"/>
                        </a:rPr>
                        <a:t>Dawać</a:t>
                      </a:r>
                      <a:r>
                        <a:rPr lang="pl-PL" baseline="0" dirty="0" smtClean="0">
                          <a:latin typeface="Comic Sans MS" pitchFamily="66" charset="0"/>
                        </a:rPr>
                        <a:t> przykład swoim zachowaniem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baseline="0" dirty="0" smtClean="0">
                          <a:latin typeface="Comic Sans MS" pitchFamily="66" charset="0"/>
                        </a:rPr>
                        <a:t>i postępowaniem  5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pl-PL" b="1" baseline="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nie krytykować nauczycieli  i innych w obecności dzieci</a:t>
                      </a:r>
                      <a:endParaRPr lang="pl-PL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pl-PL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Skąd według Państwa dziecko powinno PRZEDE WSZYSTKIM  czerpać  wzorce do właściwego zachowania się w szkole,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domu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i w dalszym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życiu 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(proszę wybrać tylko jedną odpowiedź)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700808"/>
          <a:ext cx="7499350" cy="454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000" dirty="0" smtClean="0">
                <a:solidFill>
                  <a:srgbClr val="FF0000"/>
                </a:solidFill>
                <a:latin typeface="Comic Sans MS" pitchFamily="66" charset="0"/>
              </a:rPr>
              <a:t>Analiza ankiet skierowanych </a:t>
            </a:r>
            <a:br>
              <a:rPr lang="pl-PL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4000" dirty="0" smtClean="0">
                <a:solidFill>
                  <a:srgbClr val="FF0000"/>
                </a:solidFill>
                <a:latin typeface="Comic Sans MS" pitchFamily="66" charset="0"/>
              </a:rPr>
              <a:t>do nauczycieli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3140968"/>
            <a:ext cx="7406640" cy="2376264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Comic Sans MS" pitchFamily="66" charset="0"/>
              </a:rPr>
              <a:t>Ankietę przeprowadzono wśród </a:t>
            </a:r>
          </a:p>
          <a:p>
            <a:pPr algn="ctr"/>
            <a:r>
              <a:rPr lang="pl-PL" b="1" dirty="0" smtClean="0">
                <a:latin typeface="Comic Sans MS" pitchFamily="66" charset="0"/>
              </a:rPr>
              <a:t>14 nauczycieli oraz </a:t>
            </a:r>
            <a:r>
              <a:rPr lang="pl-PL" b="1" dirty="0" smtClean="0">
                <a:latin typeface="Comic Sans MS" pitchFamily="66" charset="0"/>
              </a:rPr>
              <a:t>6 </a:t>
            </a:r>
            <a:r>
              <a:rPr lang="pl-PL" b="1" dirty="0" smtClean="0">
                <a:latin typeface="Comic Sans MS" pitchFamily="66" charset="0"/>
              </a:rPr>
              <a:t>pracowników szkoły</a:t>
            </a:r>
          </a:p>
          <a:p>
            <a:pPr algn="ctr"/>
            <a:endParaRPr lang="pl-PL" b="1" dirty="0" smtClean="0">
              <a:latin typeface="Comic Sans MS" pitchFamily="66" charset="0"/>
            </a:endParaRPr>
          </a:p>
          <a:p>
            <a:pPr algn="ctr"/>
            <a:r>
              <a:rPr lang="pl-PL" b="1" dirty="0" smtClean="0">
                <a:latin typeface="Comic Sans MS" pitchFamily="66" charset="0"/>
              </a:rPr>
              <a:t>          Ankieta zawierała 8 pytań</a:t>
            </a:r>
            <a:endParaRPr lang="pl-PL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b="1" dirty="0" smtClean="0">
                <a:solidFill>
                  <a:srgbClr val="FF0000"/>
                </a:solidFill>
                <a:latin typeface="Comic Sans MS" pitchFamily="66" charset="0"/>
              </a:rPr>
              <a:t>Czy zdaniem Pani/Pana uczniowie używają zwrotów grzecznościowych?</a:t>
            </a:r>
            <a:endParaRPr lang="pl-PL" sz="1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Jak się zachowują uczniowie jak ktoś ich zdenerwuje?</a:t>
            </a:r>
            <a:endParaRPr lang="pl-P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1492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solidFill>
                  <a:srgbClr val="FF420E"/>
                </a:solidFill>
                <a:latin typeface="Times New Roman" charset="0"/>
              </a:rPr>
              <a:t>              </a:t>
            </a:r>
            <a:br>
              <a:rPr lang="pl-PL" sz="4400" dirty="0" smtClean="0">
                <a:solidFill>
                  <a:srgbClr val="FF420E"/>
                </a:solidFill>
                <a:latin typeface="Times New Roman" charset="0"/>
              </a:rPr>
            </a:br>
            <a:r>
              <a:rPr lang="pl-PL" sz="4400" dirty="0" smtClean="0">
                <a:solidFill>
                  <a:srgbClr val="FF420E"/>
                </a:solidFill>
                <a:latin typeface="Comic Sans MS" pitchFamily="66" charset="0"/>
              </a:rPr>
              <a:t>          </a:t>
            </a:r>
            <a:br>
              <a:rPr lang="pl-PL" sz="4400" dirty="0" smtClean="0">
                <a:solidFill>
                  <a:srgbClr val="FF420E"/>
                </a:solidFill>
                <a:latin typeface="Comic Sans MS" pitchFamily="66" charset="0"/>
              </a:rPr>
            </a:br>
            <a:r>
              <a:rPr lang="pl-PL" sz="4400" dirty="0" smtClean="0">
                <a:solidFill>
                  <a:srgbClr val="FF420E"/>
                </a:solidFill>
                <a:latin typeface="Comic Sans MS" pitchFamily="66" charset="0"/>
              </a:rPr>
              <a:t>Cel ewaluacji</a:t>
            </a:r>
            <a:r>
              <a:rPr lang="pl-PL" sz="4400" dirty="0" smtClean="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pl-PL" sz="4400" dirty="0" smtClean="0">
                <a:solidFill>
                  <a:srgbClr val="000000"/>
                </a:solidFill>
                <a:latin typeface="Times New Roman" charset="0"/>
              </a:rPr>
            </a:br>
            <a:r>
              <a:rPr lang="pl-PL" sz="44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pl-PL" sz="3200" b="1" dirty="0" smtClean="0">
                <a:solidFill>
                  <a:srgbClr val="000000"/>
                </a:solidFill>
                <a:latin typeface="Comic Sans MS" pitchFamily="66" charset="0"/>
              </a:rPr>
              <a:t>pozyskanie informacji dotyczących postaw uczniów oraz procesów edukacyjnych, które je kształtują, jak również  informacji na temat właściwego zachowania uczniów </a:t>
            </a:r>
            <a:br>
              <a:rPr lang="pl-PL" sz="3200" b="1" dirty="0" smtClean="0">
                <a:solidFill>
                  <a:srgbClr val="000000"/>
                </a:solidFill>
                <a:latin typeface="Comic Sans MS" pitchFamily="66" charset="0"/>
              </a:rPr>
            </a:br>
            <a:endParaRPr lang="pl-PL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Czy doświadczyła Pani/Pan agresji uczniów wobec siebie?</a:t>
            </a:r>
            <a:endParaRPr lang="pl-P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1435100" y="1524001"/>
          <a:ext cx="3657600" cy="384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378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68086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Odpowiedź  na tak</a:t>
                      </a:r>
                      <a:endParaRPr lang="pl-PL" dirty="0"/>
                    </a:p>
                  </a:txBody>
                  <a:tcPr/>
                </a:tc>
              </a:tr>
              <a:tr h="12765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Agresja słowna ( uwagi, prowokowanie w oczekiwaniu zdenerwowanie nauczyciela, wyśmiewanie , przezywanie), -2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Agresja przeniesiona na przedmiot( trzaśnięcie drzwiami , rzucenie książką)- 4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kumimoji="0"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wskazanie na bicie. - 1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1084498"/>
          </a:xfrm>
        </p:spPr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Jak Pani/Pan reaguje, gdy uczeń używa agresji fizycznej do rozwiązywania swoich problemów?</a:t>
            </a:r>
            <a:endParaRPr lang="pl-PL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01249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W jaki sposób Pani/ Pan reaguje na złe zachowanie </a:t>
            </a:r>
          </a:p>
          <a:p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w czasie lekcji?</a:t>
            </a:r>
            <a:endParaRPr lang="pl-PL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2"/>
          </p:nvPr>
        </p:nvGraphicFramePr>
        <p:xfrm>
          <a:off x="457200" y="1628800"/>
          <a:ext cx="3466728" cy="33266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24455"/>
                <a:gridCol w="542273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Zwracam uwagę by tego nie robił, rozmawiam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16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Powiadamiam wychowawcę</a:t>
                      </a:r>
                      <a:r>
                        <a:rPr lang="pl-PL" b="1" baseline="0" dirty="0" smtClean="0">
                          <a:latin typeface="Comic Sans MS" pitchFamily="66" charset="0"/>
                        </a:rPr>
                        <a:t>,  pedagoga, dyrektora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8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Zawiadamiam rodziców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7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Poruszam</a:t>
                      </a:r>
                      <a:r>
                        <a:rPr lang="pl-PL" b="1" baseline="0" dirty="0" smtClean="0">
                          <a:latin typeface="Comic Sans MS" pitchFamily="66" charset="0"/>
                        </a:rPr>
                        <a:t> problem na godzinie wychowawczej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2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Nie reaguję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"/>
          </p:nvPr>
        </p:nvGraphicFramePr>
        <p:xfrm>
          <a:off x="4664075" y="1527514"/>
          <a:ext cx="4022726" cy="359770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364309"/>
                <a:gridCol w="658417"/>
              </a:tblGrid>
              <a:tr h="518694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Staram się zaciekawić uczniów tematem lekcji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10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8694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Rozmawiam z uczniami na ten temat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9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8694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Podnoszę</a:t>
                      </a:r>
                      <a:r>
                        <a:rPr lang="pl-PL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pl-PL" b="1" dirty="0" smtClean="0">
                          <a:latin typeface="Comic Sans MS" pitchFamily="66" charset="0"/>
                        </a:rPr>
                        <a:t>głos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5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475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Zarządzam dodatkowe odpytywanie lub kartkówkę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4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475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Grożę obniżeniem oceny z zachowania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8695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Nie zwracam uwagi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94048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Jak Pani/Pan reaguje gdy uczeń używa wulgaryzmów?</a:t>
            </a:r>
            <a:endParaRPr lang="pl-PL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01249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Dlaczego Pani/Pana zdaniem dzieci i młodzież używają wulgaryzmów?</a:t>
            </a:r>
            <a:endParaRPr lang="pl-PL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2"/>
          </p:nvPr>
        </p:nvGraphicFramePr>
        <p:xfrm>
          <a:off x="457200" y="1484311"/>
          <a:ext cx="4022726" cy="255042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0704"/>
                <a:gridCol w="772022"/>
              </a:tblGrid>
              <a:tr h="63018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Zwracam uwagę, by</a:t>
                      </a:r>
                      <a:r>
                        <a:rPr lang="pl-PL" b="1" baseline="0" dirty="0" smtClean="0">
                          <a:latin typeface="Comic Sans MS" pitchFamily="66" charset="0"/>
                        </a:rPr>
                        <a:t> tego nie robił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19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018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Powiadamiam</a:t>
                      </a:r>
                      <a:r>
                        <a:rPr lang="pl-PL" b="1" baseline="0" dirty="0" smtClean="0">
                          <a:latin typeface="Comic Sans MS" pitchFamily="66" charset="0"/>
                        </a:rPr>
                        <a:t> wychowawcę lub pedagoga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7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018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Poruszam ten problem na godzinie wychowawczej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4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0188"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Nie reaguję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latin typeface="Comic Sans MS" pitchFamily="66" charset="0"/>
                        </a:rPr>
                        <a:t>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5148063" y="1557338"/>
          <a:ext cx="3384377" cy="27920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279"/>
                <a:gridCol w="675098"/>
              </a:tblGrid>
              <a:tr h="50394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Słyszą  je w domu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14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0394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Słyszą od kolegów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12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0394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Chcą imponować kolegom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11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0394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Słyszą w telewizji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10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0394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Chcą być bardziej dorośli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Comic Sans MS" pitchFamily="66" charset="0"/>
                        </a:rPr>
                        <a:t>9</a:t>
                      </a:r>
                      <a:endParaRPr lang="pl-PL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Co może Pani/ Pan zrobić , aby wyeliminować negatywne zachowanie dzieci i młodzieży?</a:t>
            </a:r>
            <a:endParaRPr lang="pl-P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198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499350"/>
              </a:tblGrid>
              <a:tr h="5410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Zaproponowano następujące rozwiązania</a:t>
                      </a:r>
                      <a:endParaRPr lang="pl-PL" dirty="0"/>
                    </a:p>
                  </a:txBody>
                  <a:tcPr/>
                </a:tc>
              </a:tr>
              <a:tr h="199871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endParaRPr kumimoji="0"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rozmowa z dzieckiem i całym zespołem klasowym,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dawanie dobrego własnego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przykładu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ukazywanie  autorytetów,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pokazywanie alternatywnych rozwiązań,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pedagogizacja rodziców,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stwarzanie przyjaznej i pozytywnej relacji z uczniem,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Konsekwencja w działaniu,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wzmacnianie  znaczenia nagrody i kary.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Zrozumienie dziecka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współpraca z rodzicami</a:t>
                      </a:r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cs typeface="Arial" charset="0"/>
              </a:rPr>
              <a:t>                 </a:t>
            </a:r>
            <a:br>
              <a:rPr lang="pl-PL" sz="2000" dirty="0" smtClean="0">
                <a:solidFill>
                  <a:srgbClr val="C00000"/>
                </a:solidFill>
                <a:cs typeface="Arial" charset="0"/>
              </a:rPr>
            </a:b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 Analiza dzienników lekcyjnych</a:t>
            </a:r>
            <a:b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</a:b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(wa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niejsze wydarzenia z 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ycia szkoły, wyjazdy)</a:t>
            </a:r>
            <a:b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</a:b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pl-PL" sz="20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</a:br>
            <a:endParaRPr lang="pl-PL" sz="2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Uczniowie uczestnicz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w takich działaniach sprzyjaj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cych kształtowaniu po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żą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danych postaw jak: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w apelach o tematyce dotycz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cej:</a:t>
            </a:r>
            <a:endParaRPr lang="pl-PL" sz="3100" b="1" dirty="0" smtClean="0">
              <a:solidFill>
                <a:srgbClr val="FFFFFF"/>
              </a:solidFill>
              <a:latin typeface="Comic Sans MS" pitchFamily="6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patriotyzmu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religi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bezpiecze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stwa w szkole i poza ni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bezpiecze</a:t>
            </a:r>
            <a:r>
              <a:rPr lang="pl-PL" sz="31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stwa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w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sieci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kultywowania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1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tradycji</a:t>
            </a:r>
            <a:r>
              <a:rPr lang="en-US" sz="31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        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  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75656" y="692696"/>
            <a:ext cx="720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spotkanie z policją na temat: odpowiedzialności za nieprzestrzeganie prawa;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działania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charytatywne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np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zbieranie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zakrętek, zbiórka dla schroniska psów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działania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ekologiczne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np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sprz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ą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tanie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świata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zbiórka zużytych baterii</a:t>
            </a:r>
            <a:r>
              <a:rPr lang="en-US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tradycje </a:t>
            </a:r>
            <a:r>
              <a:rPr lang="pl-PL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szkolne:dzień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chłopaka , ślubowanie </a:t>
            </a:r>
            <a:r>
              <a:rPr lang="pl-PL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kl.I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pl-PL" sz="2400" b="1" dirty="0" err="1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Andrzejki,Jasełka</a:t>
            </a: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bal karnawałowy, konkursy międzyszkolne, Dzień Babci i Dziadka itp.</a:t>
            </a:r>
          </a:p>
          <a:p>
            <a:pPr>
              <a:buClrTx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akcje promujące zdrowe żywienie i zdrowy styl życia: ” Trzymaj formę”, ”Nie  pal przy mnie” Dzień bez słodyczy, konkurs kulturalnego zachowania podczas spożywania obiadów itp.</a:t>
            </a:r>
            <a:endParaRPr lang="pl-PL" sz="2400" b="1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65618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Nauczyciele na godzinach wychowawczych </a:t>
            </a:r>
            <a:b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(w I semestrze) oraz na przedmiotach poruszali tematyk</a:t>
            </a: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ea typeface="Arial" charset="0"/>
                <a:cs typeface="Arial" charset="0"/>
              </a:rPr>
              <a:t>ę</a:t>
            </a: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:</a:t>
            </a:r>
            <a:br>
              <a:rPr lang="pl-PL" sz="24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endParaRPr lang="pl-P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752528"/>
          </a:xfrm>
        </p:spPr>
        <p:txBody>
          <a:bodyPr>
            <a:normAutofit fontScale="70000" lnSpcReduction="20000"/>
          </a:bodyPr>
          <a:lstStyle/>
          <a:p>
            <a:endParaRPr lang="pl-PL" b="1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szacunku dla innych i samego siebie;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szacunku dla szkoły;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patriotyzmu;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kultywowania tradycji;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odpowiedzialności za siebie i innych;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akceptacji samego siebie w aspekcie fizycznym;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uwrażliwiania na problematykę związaną z ekologią;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cnót społecznych;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postawę zgłębiania wiedzy;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postawy dialogu i tolerancji wobec innych;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bezpieczeństwa w szkole i poza nią;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skutków uzależnień i nałogów;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rozwoju własnej osobowości i higieny;</a:t>
            </a:r>
            <a:b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promowania poprawnego zachowania.</a:t>
            </a:r>
          </a:p>
          <a:p>
            <a:endParaRPr lang="pl-PL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              Analiza wyników</a:t>
            </a:r>
            <a:endParaRPr lang="pl-PL" sz="24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500" b="1" dirty="0" smtClean="0">
                <a:solidFill>
                  <a:srgbClr val="000000"/>
                </a:solidFill>
                <a:latin typeface="Comic Sans MS" pitchFamily="66" charset="0"/>
              </a:rPr>
              <a:t>■ 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Na podstawie analizy dzienników mo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na stwierdzi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ć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 klasowe plany pracy s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spójne z Programem Wychowawczym, Profilaktyki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■ Ankiety przeprowadzone w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ś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ród  nauczycieli pokazuj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e w szkole monitoruje  si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ę</a:t>
            </a:r>
            <a:r>
              <a:rPr lang="pl-PL" sz="5500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zachowanie uczniów.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Nauczyciele wdra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aj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wnioski z analizy działa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wychowawczych w formie godzin wychowawczych i pedagogizacji rodziców.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Analiza dzienników lekcyjnych wykazała, 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e nauczyciele dostosowuj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 tematyk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ea typeface="Arial" charset="0"/>
                <a:cs typeface="Arial" charset="0"/>
              </a:rPr>
              <a:t>ę</a:t>
            </a:r>
            <a:r>
              <a:rPr lang="pl-PL" sz="5500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 lekcji wychowawczych do potrzeb uczniów.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Z ankiet wynika, 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 uczniowie wiedz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jakich postaw si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ę</a:t>
            </a:r>
            <a:r>
              <a:rPr lang="pl-PL" sz="55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od nich oczekuje.</a:t>
            </a:r>
          </a:p>
          <a:p>
            <a:endParaRPr lang="pl-PL" sz="55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03648" y="260649"/>
            <a:ext cx="756084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analiza dzienników lekcyjnych  pokazała, 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 uczniowie uczestnicz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 w działaniach sprzyjaj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cych kształtowaniu postaw.</a:t>
            </a: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■ z ankiet przeprowadzonych w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ś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ród wszystkich badanych wynika, 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e uczniowie cz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ęś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ciowo wykazuj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postawy i zachowania promowane przez szkoł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ea typeface="Arial" charset="0"/>
                <a:cs typeface="Arial" charset="0"/>
              </a:rPr>
              <a:t>ę </a:t>
            </a: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oraz wiedzą jak reagować na negatywne zachowanie</a:t>
            </a: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Ankiety pokazały, 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 w szkole podejmowane s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działania wychowawcze maj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ce na celu eliminowanie zagro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oraz wzmacnianie wła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ś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ciwych zachowa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. </a:t>
            </a: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pl-PL" b="1" dirty="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Większość uczniów czuje się bezpiecznie na terenie szkoły</a:t>
            </a: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Eliminowanie zagro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e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ń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w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ś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ród uczniów podejmowane jest poprzez rozmowy  z wychowawc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pedagogiem szkolnym, spotkania z policj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, </a:t>
            </a: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Analiza negatywnych wpisów do zeszytów pochwał i uwag wykazała, </a:t>
            </a: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ea typeface="Arial" charset="0"/>
                <a:cs typeface="Arial" charset="0"/>
              </a:rPr>
              <a:t/>
            </a:r>
            <a:b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ea typeface="Arial" charset="0"/>
                <a:cs typeface="Arial" charset="0"/>
              </a:rPr>
            </a:b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że niewielka grupa uczniów wymaga dyscyplinowania </a:t>
            </a:r>
            <a:endParaRPr lang="pl-PL" sz="1600" b="1" dirty="0" smtClean="0">
              <a:solidFill>
                <a:srgbClr val="C00000"/>
              </a:solidFill>
              <a:latin typeface="Comic Sans MS" pitchFamily="66" charset="0"/>
              <a:cs typeface="Arial" charset="0"/>
            </a:endParaRPr>
          </a:p>
          <a:p>
            <a:pPr marL="342900" indent="-3143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i </a:t>
            </a: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przypominania o obowi</a:t>
            </a: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ea typeface="Arial" charset="0"/>
                <a:cs typeface="Arial" charset="0"/>
              </a:rPr>
              <a:t>ą</a:t>
            </a:r>
            <a:r>
              <a:rPr lang="pl-PL" sz="16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zkach. </a:t>
            </a:r>
          </a:p>
          <a:p>
            <a:pPr marL="342900" indent="-314325">
              <a:spcBef>
                <a:spcPts val="600"/>
              </a:spcBef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Większość uczniów zwraca się kulturalnie do osób dorosłych</a:t>
            </a:r>
          </a:p>
          <a:p>
            <a:pPr marL="342900" indent="-314325">
              <a:spcBef>
                <a:spcPts val="600"/>
              </a:spcBef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Większość uczniów stara się nie używać wulgaryzmów</a:t>
            </a:r>
          </a:p>
          <a:p>
            <a:pPr marL="342900" indent="-314325">
              <a:spcBef>
                <a:spcPts val="600"/>
              </a:spcBef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000000"/>
                </a:solidFill>
                <a:latin typeface="Comic Sans MS" pitchFamily="66" charset="0"/>
              </a:rPr>
              <a:t>■ Zasady promowane przez szkołę są normami, którymi uczniowie powinni kierować się poza szkołą.</a:t>
            </a:r>
          </a:p>
          <a:p>
            <a:pPr marL="342900" indent="-314325">
              <a:spcBef>
                <a:spcPts val="6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82872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00"/>
                </a:solidFill>
                <a:latin typeface="Comic Sans MS" pitchFamily="66" charset="0"/>
              </a:rPr>
              <a:t>Wnioski </a:t>
            </a:r>
            <a: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  <a:t>przekazane</a:t>
            </a:r>
            <a:b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  <a:t> przez dyrektora placówki </a:t>
            </a:r>
            <a:b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  <a:t>na podstawie przeprowadzonych przez Niego obserwacji zajęć </a:t>
            </a:r>
            <a:b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pl-PL" sz="3600" dirty="0" smtClean="0">
                <a:solidFill>
                  <a:srgbClr val="002060"/>
                </a:solidFill>
                <a:latin typeface="Comic Sans MS" pitchFamily="66" charset="0"/>
              </a:rPr>
              <a:t>oraz dokumentacji szkoły</a:t>
            </a:r>
            <a:endParaRPr lang="pl-PL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5760640"/>
          </a:xfrm>
        </p:spPr>
        <p:txBody>
          <a:bodyPr>
            <a:noAutofit/>
          </a:bodyPr>
          <a:lstStyle/>
          <a:p>
            <a:pPr marL="342900" indent="-293688" algn="ctr">
              <a:spcBef>
                <a:spcPts val="600"/>
              </a:spcBef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1800" b="1" dirty="0" smtClean="0">
                <a:solidFill>
                  <a:srgbClr val="FF420E"/>
                </a:solidFill>
                <a:latin typeface="Comic Sans MS" pitchFamily="66" charset="0"/>
              </a:rPr>
              <a:t>Wyniki ewaluacji sporządzono na podstawie:</a:t>
            </a:r>
            <a:br>
              <a:rPr lang="pl-PL" sz="1800" b="1" dirty="0" smtClean="0">
                <a:solidFill>
                  <a:srgbClr val="FF420E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■ analizy ankiet skierowanych do uczniów,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■ analizy ankiet skierowanych do nauczycieli,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analizy ankiet skierowanych do rodziców</a:t>
            </a:r>
            <a: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  <a:t>,</a:t>
            </a:r>
            <a:b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analizy ankiet skierowanych do personelu pomocniczego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i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■ analizy zachowania na podstawie zeszytów pochwał 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i uwag, 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■ analizy dzienników lekcyjnych,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(godziny wychowawcze, wyjazdy, ważniejsze wydarzenia z 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ycia klasy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>),</a:t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b="1" dirty="0" smtClean="0">
                <a:solidFill>
                  <a:srgbClr val="002060"/>
                </a:solidFill>
                <a:latin typeface="Comic Sans MS" pitchFamily="66" charset="0"/>
              </a:rPr>
              <a:t>spostrzeżeń i obserwacji zajęć przez dyrektora placówki</a:t>
            </a:r>
            <a: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pl-PL" sz="1800" b="1" dirty="0" smtClean="0">
                <a:solidFill>
                  <a:srgbClr val="000000"/>
                </a:solidFill>
                <a:latin typeface="Comic Sans MS" pitchFamily="66" charset="0"/>
              </a:rPr>
            </a:br>
            <a:endParaRPr lang="pl-PL" sz="1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0984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- w czasie zajęć pozalekcyjnych, a także edukacji wczesnoszkolnej stosować dużą liczbę czynności polegającej na zdobywaniu wiedzy przez uczestnictwo dziecka w zabawie</a:t>
            </a: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b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>- w zajęciach opiekuńczo-wychowawczych ze względu na rozpiętość wiekową niezbędne jest zróżnicowanie stopnia trudności wykonywanych zadań</a:t>
            </a:r>
            <a:r>
              <a:rPr lang="pl-PL" sz="2400" b="1" dirty="0" smtClean="0">
                <a:latin typeface="Comic Sans MS" pitchFamily="66" charset="0"/>
              </a:rPr>
              <a:t>,</a:t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- realizacja materiału, a w szczególności nowego zagadnienia wymaga zastosowania dużej liczby pomocy dydaktycznych z medialnymi włącznie,</a:t>
            </a:r>
            <a:b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6264696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>- </a:t>
            </a:r>
            <a:r>
              <a:rPr lang="pl-PL" sz="2400" b="1" dirty="0" smtClean="0">
                <a:latin typeface="Comic Sans MS" pitchFamily="66" charset="0"/>
              </a:rPr>
              <a:t>uświadamianie uczniowi roli zeszytu przedmiotowego, jako jednego z elementów składających się na ocenę postępów w nauczaniu oraz wywiązywania się z obowiązków ucznia</a:t>
            </a:r>
            <a:r>
              <a:rPr lang="pl-PL" sz="2400" b="1" dirty="0" smtClean="0">
                <a:latin typeface="Comic Sans MS" pitchFamily="66" charset="0"/>
              </a:rPr>
              <a:t>,</a:t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- opracowanie indywidualnych ćwiczeń zarówno dla uczniów mało/aktywnych, jak i nie zainteresowanych zajęciami (tzw. zdolnych - znudzonych</a:t>
            </a: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),</a:t>
            </a:r>
            <a:b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>- opracowywanie informacji zwrotnej dla ucznia „co już potrafisz, a nad czym musisz popracować</a:t>
            </a:r>
            <a:r>
              <a:rPr lang="pl-PL" sz="2400" b="1" dirty="0" smtClean="0">
                <a:latin typeface="Comic Sans MS" pitchFamily="66" charset="0"/>
              </a:rPr>
              <a:t>”,</a:t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Comic Sans MS" pitchFamily="66" charset="0"/>
              </a:rPr>
              <a:t>- praca nad zdyscyplinowaniem zespołów klasowych.</a:t>
            </a:r>
            <a:r>
              <a:rPr lang="pl-PL" sz="2400" b="1" dirty="0" smtClean="0">
                <a:latin typeface="Comic Sans MS" pitchFamily="66" charset="0"/>
              </a:rPr>
              <a:t/>
            </a:r>
            <a:br>
              <a:rPr lang="pl-PL" sz="2400" b="1" dirty="0" smtClean="0">
                <a:latin typeface="Comic Sans MS" pitchFamily="66" charset="0"/>
              </a:rPr>
            </a:br>
            <a:r>
              <a:rPr lang="pl-PL" sz="2400" b="1" dirty="0" smtClean="0">
                <a:latin typeface="Comic Sans MS" pitchFamily="66" charset="0"/>
              </a:rPr>
              <a:t> </a:t>
            </a:r>
            <a:br>
              <a:rPr lang="pl-PL" sz="2400" b="1" dirty="0" smtClean="0">
                <a:latin typeface="Comic Sans MS" pitchFamily="66" charset="0"/>
              </a:rPr>
            </a:br>
            <a:endParaRPr lang="pl-PL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5314920"/>
          </a:xfrm>
        </p:spPr>
        <p:txBody>
          <a:bodyPr/>
          <a:lstStyle/>
          <a:p>
            <a:r>
              <a:rPr lang="pl-PL" b="1" dirty="0" smtClean="0"/>
              <a:t>     </a:t>
            </a:r>
            <a:r>
              <a:rPr lang="pl-PL" sz="6000" b="1" dirty="0" smtClean="0">
                <a:solidFill>
                  <a:srgbClr val="FF0000"/>
                </a:solidFill>
                <a:latin typeface="Comic Sans MS" pitchFamily="66" charset="0"/>
              </a:rPr>
              <a:t>Wnioski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zespołu </a:t>
            </a:r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pl-PL" b="1" dirty="0" smtClean="0">
                <a:solidFill>
                  <a:srgbClr val="002060"/>
                </a:solidFill>
              </a:rPr>
              <a:t>     </a:t>
            </a:r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do realizacji</a:t>
            </a:r>
            <a:endParaRPr lang="pl-PL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868143" y="692696"/>
            <a:ext cx="2572595" cy="2520280"/>
            <a:chOff x="4082" y="567"/>
            <a:chExt cx="1235" cy="1008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2" y="567"/>
              <a:ext cx="1236" cy="10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4082" y="567"/>
              <a:ext cx="1236" cy="10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404664"/>
            <a:ext cx="741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</a:rPr>
              <a:t>■ </a:t>
            </a:r>
            <a:r>
              <a:rPr lang="pl-PL" b="1" dirty="0" smtClean="0">
                <a:solidFill>
                  <a:srgbClr val="C00000"/>
                </a:solidFill>
                <a:latin typeface="Comic Sans MS" pitchFamily="66" charset="0"/>
              </a:rPr>
              <a:t>Systematyczne nagradzanie uczniów zapisami w zeszycie pochwał  i uwag za właściwe zachowanie i postawy.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</a:rPr>
              <a:t>■ Analiza negatywnych wpisów do ww. zeszytów wykazała, że istnieje grupa uczniów, którym należy zwiększyć dyscyplinę na lekcjach  i zmotywować do wypełniania obowiązków.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■ Przeprowadzenie pedagogizacji uczniów i rodziców na temat eliminacji agresywnych i niepożądanych zachowań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</a:rPr>
              <a:t>■  Podejmowanie tematyki bezpieczeństwa  na godzinach wychowawczych, ze szczególnym zwróceniem uwagi na przedmiot zagrożenia.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l-PL" b="1" dirty="0" smtClean="0">
                <a:solidFill>
                  <a:srgbClr val="7030A0"/>
                </a:solidFill>
                <a:latin typeface="Comic Sans MS" pitchFamily="66" charset="0"/>
              </a:rPr>
              <a:t>Podejmowanie tematyki kulturalnego zachowania </a:t>
            </a:r>
            <a:r>
              <a:rPr lang="pl-PL" b="1" dirty="0" smtClean="0">
                <a:solidFill>
                  <a:srgbClr val="7030A0"/>
                </a:solidFill>
                <a:latin typeface="Comic Sans MS" pitchFamily="66" charset="0"/>
              </a:rPr>
              <a:t>się, odpowiedniego stroju i języka </a:t>
            </a:r>
            <a:r>
              <a:rPr lang="pl-PL" b="1" dirty="0" smtClean="0">
                <a:solidFill>
                  <a:srgbClr val="7030A0"/>
                </a:solidFill>
                <a:latin typeface="Comic Sans MS" pitchFamily="66" charset="0"/>
              </a:rPr>
              <a:t>na godzinach wychowawczych w celu wyeliminowania wulgaryzmu wśród uczniów.</a:t>
            </a:r>
          </a:p>
          <a:p>
            <a:pPr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714202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latin typeface="Comic Sans MS" pitchFamily="66" charset="0"/>
              </a:rPr>
              <a:t/>
            </a:r>
            <a:br>
              <a:rPr lang="pl-PL" sz="2000" b="1" dirty="0" smtClean="0">
                <a:latin typeface="Comic Sans MS" pitchFamily="66" charset="0"/>
              </a:rPr>
            </a:br>
            <a:r>
              <a:rPr lang="pl-PL" sz="2000" b="1" dirty="0" smtClean="0">
                <a:latin typeface="Comic Sans MS" pitchFamily="66" charset="0"/>
              </a:rPr>
              <a:t/>
            </a:r>
            <a:br>
              <a:rPr lang="pl-PL" sz="2000" b="1" dirty="0" smtClean="0">
                <a:latin typeface="Comic Sans MS" pitchFamily="66" charset="0"/>
              </a:rPr>
            </a:br>
            <a:r>
              <a:rPr lang="pl-PL" sz="2000" b="1" dirty="0" smtClean="0">
                <a:latin typeface="Comic Sans MS" pitchFamily="66" charset="0"/>
              </a:rPr>
              <a:t> </a:t>
            </a:r>
            <a:br>
              <a:rPr lang="pl-PL" sz="2000" b="1" dirty="0" smtClean="0">
                <a:latin typeface="Comic Sans MS" pitchFamily="66" charset="0"/>
              </a:rPr>
            </a:br>
            <a:r>
              <a:rPr lang="pl-PL" sz="1800" dirty="0" smtClean="0">
                <a:latin typeface="Comic Sans MS" pitchFamily="66" charset="0"/>
              </a:rPr>
              <a:t/>
            </a:r>
            <a:br>
              <a:rPr lang="pl-PL" sz="1800" dirty="0" smtClean="0">
                <a:latin typeface="Comic Sans MS" pitchFamily="66" charset="0"/>
              </a:rPr>
            </a:br>
            <a:endParaRPr lang="pl-PL" sz="18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70C0"/>
                </a:solidFill>
                <a:latin typeface="Comic Sans MS" pitchFamily="66" charset="0"/>
              </a:rPr>
              <a:t>Utrwalić wśród uczniów zachowania asertywne mające na celu nie uleganie presji rówieśników</a:t>
            </a:r>
            <a:r>
              <a:rPr lang="pl-PL" sz="2000" b="1" dirty="0" smtClean="0">
                <a:latin typeface="Comic Sans MS" pitchFamily="66" charset="0"/>
              </a:rPr>
              <a:t/>
            </a:r>
            <a:br>
              <a:rPr lang="pl-PL" sz="2000" b="1" dirty="0" smtClean="0">
                <a:latin typeface="Comic Sans MS" pitchFamily="66" charset="0"/>
              </a:rPr>
            </a:br>
            <a:endParaRPr lang="pl-PL" sz="2000" b="1" dirty="0" smtClean="0">
              <a:latin typeface="Comic Sans MS" pitchFamily="66" charset="0"/>
            </a:endParaRPr>
          </a:p>
          <a:p>
            <a:r>
              <a:rPr lang="pl-PL" sz="2000" b="1" dirty="0" smtClean="0">
                <a:latin typeface="Comic Sans MS" pitchFamily="66" charset="0"/>
              </a:rPr>
              <a:t>Zwracać </a:t>
            </a:r>
            <a:r>
              <a:rPr lang="pl-PL" sz="2000" b="1" dirty="0" smtClean="0">
                <a:latin typeface="Comic Sans MS" pitchFamily="66" charset="0"/>
              </a:rPr>
              <a:t>każdorazowo uwagę na naganne zachowania uczniów</a:t>
            </a:r>
          </a:p>
          <a:p>
            <a:r>
              <a:rPr lang="pl-PL" sz="2000" b="1" dirty="0" smtClean="0">
                <a:solidFill>
                  <a:srgbClr val="00B050"/>
                </a:solidFill>
                <a:latin typeface="Comic Sans MS" pitchFamily="66" charset="0"/>
              </a:rPr>
              <a:t>Wśród rodziców szerzyć wiedzę dotyczącą stosowanych w szkole form i metod pomocy uczniom i zapobiegania przemocy i agresji</a:t>
            </a:r>
          </a:p>
          <a:p>
            <a:r>
              <a:rPr lang="pl-PL" sz="2000" b="1" dirty="0" smtClean="0">
                <a:latin typeface="Comic Sans MS" pitchFamily="66" charset="0"/>
              </a:rPr>
              <a:t>Ulepszyć sposób dyżurowania podczas przerw </a:t>
            </a:r>
            <a:r>
              <a:rPr lang="pl-PL" sz="2000" b="1" dirty="0" smtClean="0">
                <a:latin typeface="Comic Sans MS" pitchFamily="66" charset="0"/>
              </a:rPr>
              <a:t>mający</a:t>
            </a:r>
          </a:p>
          <a:p>
            <a:pPr>
              <a:buNone/>
            </a:pPr>
            <a:r>
              <a:rPr lang="pl-PL" sz="2000" b="1" dirty="0" smtClean="0">
                <a:latin typeface="Comic Sans MS" pitchFamily="66" charset="0"/>
              </a:rPr>
              <a:t>na </a:t>
            </a:r>
            <a:r>
              <a:rPr lang="pl-PL" sz="2000" b="1" dirty="0" smtClean="0">
                <a:latin typeface="Comic Sans MS" pitchFamily="66" charset="0"/>
              </a:rPr>
              <a:t>celu zmniejszenie nagannych zachowań, monitorować sytuację na schodach oraz w toalecie- zaangażować w to samych uczniów</a:t>
            </a:r>
          </a:p>
          <a:p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Realizować zajęcia mające na celu podniesienie samooceny wśród uczniów</a:t>
            </a:r>
          </a:p>
          <a:p>
            <a:r>
              <a:rPr lang="pl-PL" sz="2000" b="1" dirty="0" smtClean="0">
                <a:latin typeface="Comic Sans MS" pitchFamily="66" charset="0"/>
              </a:rPr>
              <a:t>Utworzenie szkolnego kodeksu kulturalnego zachowania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2160240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Comic Sans MS" pitchFamily="66" charset="0"/>
              </a:rPr>
              <a:t>Za cierpliwość i uwagę dziękują:</a:t>
            </a:r>
            <a:endParaRPr lang="pl-PL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4077072"/>
            <a:ext cx="7498080" cy="2171328"/>
          </a:xfrm>
        </p:spPr>
        <p:txBody>
          <a:bodyPr>
            <a:normAutofit/>
          </a:bodyPr>
          <a:lstStyle/>
          <a:p>
            <a:pPr algn="r"/>
            <a:r>
              <a:rPr lang="pl-PL" sz="2400" b="1" dirty="0" smtClean="0">
                <a:solidFill>
                  <a:srgbClr val="7030A0"/>
                </a:solidFill>
                <a:latin typeface="Comic Sans MS" pitchFamily="66" charset="0"/>
              </a:rPr>
              <a:t>Dorota </a:t>
            </a:r>
            <a:r>
              <a:rPr lang="pl-PL" sz="2400" b="1" dirty="0" err="1" smtClean="0">
                <a:solidFill>
                  <a:srgbClr val="7030A0"/>
                </a:solidFill>
                <a:latin typeface="Comic Sans MS" pitchFamily="66" charset="0"/>
              </a:rPr>
              <a:t>Grocka</a:t>
            </a:r>
            <a:r>
              <a:rPr lang="pl-PL" sz="2400" b="1" dirty="0" smtClean="0">
                <a:solidFill>
                  <a:srgbClr val="7030A0"/>
                </a:solidFill>
                <a:latin typeface="Comic Sans MS" pitchFamily="66" charset="0"/>
              </a:rPr>
              <a:t> -</a:t>
            </a:r>
            <a:r>
              <a:rPr lang="pl-PL" sz="2400" b="1" dirty="0" err="1" smtClean="0">
                <a:solidFill>
                  <a:srgbClr val="7030A0"/>
                </a:solidFill>
                <a:latin typeface="Comic Sans MS" pitchFamily="66" charset="0"/>
              </a:rPr>
              <a:t>Czepiczek</a:t>
            </a:r>
            <a:endParaRPr lang="pl-PL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r"/>
            <a:r>
              <a:rPr lang="pl-PL" sz="2400" b="1" dirty="0" smtClean="0">
                <a:solidFill>
                  <a:srgbClr val="7030A0"/>
                </a:solidFill>
                <a:latin typeface="Comic Sans MS" pitchFamily="66" charset="0"/>
              </a:rPr>
              <a:t>Renata Konieczna</a:t>
            </a:r>
          </a:p>
          <a:p>
            <a:pPr algn="r"/>
            <a:r>
              <a:rPr lang="pl-PL" sz="2400" b="1" dirty="0" smtClean="0">
                <a:solidFill>
                  <a:srgbClr val="7030A0"/>
                </a:solidFill>
                <a:latin typeface="Comic Sans MS" pitchFamily="66" charset="0"/>
              </a:rPr>
              <a:t>Katarzyna Kupisiewicz – Wojnowska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Comic Sans MS" pitchFamily="66" charset="0"/>
              </a:rPr>
              <a:t>Analiza ankiet skierowanych </a:t>
            </a:r>
            <a:br>
              <a:rPr lang="pl-PL" sz="3600" dirty="0" smtClean="0">
                <a:latin typeface="Comic Sans MS" pitchFamily="66" charset="0"/>
              </a:rPr>
            </a:br>
            <a:r>
              <a:rPr lang="pl-PL" sz="3600" dirty="0" smtClean="0">
                <a:latin typeface="Comic Sans MS" pitchFamily="66" charset="0"/>
              </a:rPr>
              <a:t>do uczniów naszej szkoły</a:t>
            </a:r>
            <a:endParaRPr lang="pl-PL" sz="3600" dirty="0"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2664296"/>
          </a:xfrm>
        </p:spPr>
        <p:txBody>
          <a:bodyPr/>
          <a:lstStyle/>
          <a:p>
            <a:pPr algn="ctr"/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Ankiety </a:t>
            </a:r>
            <a:r>
              <a:rPr lang="pl-PL" b="1" smtClean="0">
                <a:solidFill>
                  <a:srgbClr val="0070C0"/>
                </a:solidFill>
                <a:latin typeface="Comic Sans MS" pitchFamily="66" charset="0"/>
              </a:rPr>
              <a:t>przeprowadzono wśród </a:t>
            </a:r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</a:rPr>
              <a:t>84 uczniów klas I-VI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Comic Sans MS" pitchFamily="66" charset="0"/>
              </a:rPr>
              <a:t>Co robisz gdy spotkasz na ulicy nauczyciela?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1944216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Mówię „dzień dobry” - 81 uczniów</a:t>
            </a:r>
          </a:p>
          <a:p>
            <a:r>
              <a:rPr lang="pl-PL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Przechodzę na drugą stronę – 2 uczniów</a:t>
            </a:r>
          </a:p>
          <a:p>
            <a:r>
              <a:rPr lang="pl-PL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Mijam obojętnie – 1 uczeń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omic Sans MS" pitchFamily="66" charset="0"/>
              </a:rPr>
              <a:t>Czy używasz słów:</a:t>
            </a:r>
            <a:endParaRPr lang="pl-PL" dirty="0">
              <a:latin typeface="Comic Sans MS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35100" y="1700808"/>
          <a:ext cx="7499352" cy="41764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6780"/>
                <a:gridCol w="1692896"/>
                <a:gridCol w="1874838"/>
                <a:gridCol w="1874838"/>
              </a:tblGrid>
              <a:tr h="104411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>
                          <a:latin typeface="Comic Sans MS" pitchFamily="66" charset="0"/>
                        </a:rPr>
                        <a:t>Zawsze</a:t>
                      </a:r>
                      <a:endParaRPr lang="pl-PL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>
                          <a:latin typeface="Comic Sans MS" pitchFamily="66" charset="0"/>
                        </a:rPr>
                        <a:t>często</a:t>
                      </a:r>
                      <a:endParaRPr lang="pl-PL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>
                          <a:latin typeface="Comic Sans MS" pitchFamily="66" charset="0"/>
                        </a:rPr>
                        <a:t>rzadko</a:t>
                      </a:r>
                      <a:endParaRPr lang="pl-PL" sz="3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Proszę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latin typeface="Comic Sans MS" pitchFamily="66" charset="0"/>
                        </a:rPr>
                        <a:t>33</a:t>
                      </a:r>
                      <a:endParaRPr lang="pl-PL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38</a:t>
                      </a:r>
                      <a:endParaRPr lang="pl-PL" sz="36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13</a:t>
                      </a:r>
                      <a:endParaRPr lang="pl-PL" sz="36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Dziękuję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45</a:t>
                      </a:r>
                      <a:endParaRPr lang="pl-PL" sz="360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latin typeface="Comic Sans MS" pitchFamily="66" charset="0"/>
                        </a:rPr>
                        <a:t>35</a:t>
                      </a:r>
                      <a:endParaRPr lang="pl-PL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3!</a:t>
                      </a:r>
                      <a:endParaRPr lang="pl-PL" sz="3600" dirty="0">
                        <a:solidFill>
                          <a:srgbClr val="00B05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Comic Sans MS" pitchFamily="66" charset="0"/>
                        </a:rPr>
                        <a:t>Przepraszam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latin typeface="Comic Sans MS" pitchFamily="66" charset="0"/>
                        </a:rPr>
                        <a:t>51</a:t>
                      </a:r>
                      <a:endParaRPr lang="pl-PL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latin typeface="Comic Sans MS" pitchFamily="66" charset="0"/>
                        </a:rPr>
                        <a:t>22</a:t>
                      </a:r>
                      <a:endParaRPr lang="pl-PL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>
                          <a:latin typeface="Comic Sans MS" pitchFamily="66" charset="0"/>
                        </a:rPr>
                        <a:t>9</a:t>
                      </a:r>
                      <a:endParaRPr lang="pl-PL" sz="3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omic Sans MS" pitchFamily="66" charset="0"/>
              </a:rPr>
              <a:t>Twój kolega używa wulgaryzmów</a:t>
            </a:r>
            <a:br>
              <a:rPr lang="pl-PL" sz="3200" dirty="0" smtClean="0">
                <a:latin typeface="Comic Sans MS" pitchFamily="66" charset="0"/>
              </a:rPr>
            </a:br>
            <a:r>
              <a:rPr lang="pl-PL" sz="3200" dirty="0" smtClean="0">
                <a:latin typeface="Comic Sans MS" pitchFamily="66" charset="0"/>
              </a:rPr>
              <a:t>- co robisz?</a:t>
            </a:r>
            <a:endParaRPr lang="pl-PL" sz="3200" dirty="0"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331640" y="1988840"/>
          <a:ext cx="6984776" cy="314521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24665"/>
                <a:gridCol w="1560111"/>
              </a:tblGrid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Zwracam mu uwagę,</a:t>
                      </a:r>
                      <a:r>
                        <a:rPr lang="pl-PL" sz="2400" b="1" baseline="0" dirty="0" smtClean="0">
                          <a:latin typeface="Comic Sans MS" pitchFamily="66" charset="0"/>
                        </a:rPr>
                        <a:t> by tego nie robił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47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Przeszkadza mi to,</a:t>
                      </a:r>
                      <a:r>
                        <a:rPr lang="pl-PL" sz="2400" b="1" baseline="0" dirty="0" smtClean="0">
                          <a:latin typeface="Comic Sans MS" pitchFamily="66" charset="0"/>
                        </a:rPr>
                        <a:t> ale nie reaguję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20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Też używam brzydkich słów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8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Nie przeszkadza mi to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7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latin typeface="Comic Sans MS" pitchFamily="66" charset="0"/>
              </a:rPr>
              <a:t>Jak myślisz dlaczego dzieci i młodzież używają wulgaryzmów i biją innych?</a:t>
            </a:r>
            <a:endParaRPr lang="pl-PL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547664" y="1988840"/>
          <a:ext cx="6347222" cy="3108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184576"/>
                <a:gridCol w="11626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Chcą imponować kolegom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40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Obserwują</a:t>
                      </a:r>
                      <a:r>
                        <a:rPr lang="pl-PL" sz="2400" b="1" baseline="0" dirty="0" smtClean="0">
                          <a:latin typeface="Comic Sans MS" pitchFamily="66" charset="0"/>
                        </a:rPr>
                        <a:t> agresję w telewizji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22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Naśladują kolegów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19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Nie wiedzą, jak inaczej rozwiązać problem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17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Naśladują dorosłych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10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Brak odpowiedzi</a:t>
                      </a:r>
                      <a:endParaRPr lang="pl-PL" sz="2400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Comic Sans MS" pitchFamily="66" charset="0"/>
                        </a:rPr>
                        <a:t>3</a:t>
                      </a:r>
                      <a:endParaRPr lang="pl-PL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584</TotalTime>
  <Words>1610</Words>
  <Application>Microsoft Office PowerPoint</Application>
  <PresentationFormat>Pokaz na ekranie (4:3)</PresentationFormat>
  <Paragraphs>380</Paragraphs>
  <Slides>45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6" baseType="lpstr">
      <vt:lpstr>Przesilenie</vt:lpstr>
      <vt:lpstr>Szkoła Podstawowa nr 46        w Częstochowie </vt:lpstr>
      <vt:lpstr>zakres ewaluacji  Ocena respektowania norm  społecznych w szkole celem doskonalenia  i modyfikacji działań wychowawczych nauczycieli wzmacniających  właściwe zachowanie uczniów. </vt:lpstr>
      <vt:lpstr>                          Cel ewaluacji  pozyskanie informacji dotyczących postaw uczniów oraz procesów edukacyjnych, które je kształtują, jak również  informacji na temat właściwego zachowania uczniów  </vt:lpstr>
      <vt:lpstr>Wyniki ewaluacji sporządzono na podstawie:  ■ analizy ankiet skierowanych do uczniów,  ■ analizy ankiet skierowanych do nauczycieli,  ■ analizy ankiet skierowanych do rodziców,  ■ analizy ankiet skierowanych do personelu pomocniczego  ■ analizy zachowania na podstawie zeszytów pochwał  i uwag,   ■ analizy dzienników lekcyjnych, (godziny wychowawcze, wyjazdy, ważniejsze wydarzenia z życia klasy),  spostrzeżeń i obserwacji zajęć przez dyrektora placówki </vt:lpstr>
      <vt:lpstr>Analiza ankiet skierowanych  do uczniów naszej szkoły</vt:lpstr>
      <vt:lpstr>Co robisz gdy spotkasz na ulicy nauczyciela?</vt:lpstr>
      <vt:lpstr>Czy używasz słów:</vt:lpstr>
      <vt:lpstr>Twój kolega używa wulgaryzmów - co robisz?</vt:lpstr>
      <vt:lpstr>Jak myślisz dlaczego dzieci i młodzież używają wulgaryzmów i biją innych?</vt:lpstr>
      <vt:lpstr>Co robisz, gdy widzisz ,że twój kolega(koleżanka) bije kogoś?</vt:lpstr>
      <vt:lpstr>Czy kiedykolwiek zostałeś pobity?</vt:lpstr>
      <vt:lpstr>Uczeń został pobity (wg ankiety 30 uczniów)  w jakich okolicznościach?- przykładowe odpowiedzi </vt:lpstr>
      <vt:lpstr>Slajd 13</vt:lpstr>
      <vt:lpstr>Co robisz jak ktoś Cię zdenerwuje?</vt:lpstr>
      <vt:lpstr>Komu powiedziałbyś o tym, że wobec ciebie stosowano przemoc?</vt:lpstr>
      <vt:lpstr>Analiza ankiet skierowanych  do rodziców</vt:lpstr>
      <vt:lpstr>Slajd 17</vt:lpstr>
      <vt:lpstr>Chcą w prosty i przejrzysty sposób wyrazić swoją opinie- dopisek w jednej ankiecie</vt:lpstr>
      <vt:lpstr>Slajd 19</vt:lpstr>
      <vt:lpstr>Czy Państwa dziecko było świadkiem przemocy w szkole? </vt:lpstr>
      <vt:lpstr> Czy Państwa dziecko doświadczyło przemocy w szkole? </vt:lpstr>
      <vt:lpstr>Jak Państwo reagują na informację ,że jakieś dziecko używa siły fizycznej wobec innych? </vt:lpstr>
      <vt:lpstr>Dlaczego zdaniem Państwa dzieci i młodzież  używają siły fizycznej do rozwiązywania swoich problemów? </vt:lpstr>
      <vt:lpstr>Czy wiedzą  Państwo w jaki sposób nauczyciele reagują  w przypadku negatywnych zachowań ucznia? </vt:lpstr>
      <vt:lpstr>Slajd 25</vt:lpstr>
      <vt:lpstr>Skąd według Państwa dziecko powinno PRZEDE WSZYSTKIM  czerpać  wzorce do właściwego zachowania się w szkole, domu  i w dalszym życiu  (proszę wybrać tylko jedną odpowiedź) </vt:lpstr>
      <vt:lpstr>Analiza ankiet skierowanych  do nauczycieli</vt:lpstr>
      <vt:lpstr>Czy zdaniem Pani/Pana uczniowie używają zwrotów grzecznościowych?</vt:lpstr>
      <vt:lpstr>Jak się zachowują uczniowie jak ktoś ich zdenerwuje?</vt:lpstr>
      <vt:lpstr>Czy doświadczyła Pani/Pan agresji uczniów wobec siebie?</vt:lpstr>
      <vt:lpstr>Slajd 31</vt:lpstr>
      <vt:lpstr>Slajd 32</vt:lpstr>
      <vt:lpstr>Co może Pani/ Pan zrobić , aby wyeliminować negatywne zachowanie dzieci i młodzieży?</vt:lpstr>
      <vt:lpstr>                   Analiza dzienników lekcyjnych (ważniejsze wydarzenia z życia szkoły, wyjazdy)  </vt:lpstr>
      <vt:lpstr>Slajd 35</vt:lpstr>
      <vt:lpstr>Nauczyciele na godzinach wychowawczych  (w I semestrze) oraz na przedmiotach poruszali tematykę: </vt:lpstr>
      <vt:lpstr>               Analiza wyników</vt:lpstr>
      <vt:lpstr>Slajd 38</vt:lpstr>
      <vt:lpstr>Wnioski przekazane  przez dyrektora placówki  na podstawie przeprowadzonych przez Niego obserwacji zajęć  oraz dokumentacji szkoły</vt:lpstr>
      <vt:lpstr>- w czasie zajęć pozalekcyjnych, a także edukacji wczesnoszkolnej stosować dużą liczbę czynności polegającej na zdobywaniu wiedzy przez uczestnictwo dziecka w zabawie,  - w zajęciach opiekuńczo-wychowawczych ze względu na rozpiętość wiekową niezbędne jest zróżnicowanie stopnia trudności wykonywanych zadań,  - realizacja materiału, a w szczególności nowego zagadnienia wymaga zastosowania dużej liczby pomocy dydaktycznych z medialnymi włącznie, </vt:lpstr>
      <vt:lpstr> - uświadamianie uczniowi roli zeszytu przedmiotowego, jako jednego z elementów składających się na ocenę postępów w nauczaniu oraz wywiązywania się z obowiązków ucznia,  - opracowanie indywidualnych ćwiczeń zarówno dla uczniów mało/aktywnych, jak i nie zainteresowanych zajęciami (tzw. zdolnych - znudzonych),  - opracowywanie informacji zwrotnej dla ucznia „co już potrafisz, a nad czym musisz popracować”,  - praca nad zdyscyplinowaniem zespołów klasowych.   </vt:lpstr>
      <vt:lpstr>     Wnioski        zespołu       do realizacji</vt:lpstr>
      <vt:lpstr>Slajd 43</vt:lpstr>
      <vt:lpstr>     </vt:lpstr>
      <vt:lpstr>Za cierpliwość i uwagę dziękują: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Podstawowa nr 46  w Częstochowie</dc:title>
  <dc:creator>Dorota Grocka-Czepiczek</dc:creator>
  <cp:lastModifiedBy>Dorota Grocka-Czepiczek</cp:lastModifiedBy>
  <cp:revision>217</cp:revision>
  <dcterms:created xsi:type="dcterms:W3CDTF">2012-01-21T10:48:37Z</dcterms:created>
  <dcterms:modified xsi:type="dcterms:W3CDTF">2012-01-25T15:32:01Z</dcterms:modified>
</cp:coreProperties>
</file>