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62" r:id="rId3"/>
    <p:sldId id="259" r:id="rId4"/>
    <p:sldId id="274" r:id="rId5"/>
    <p:sldId id="275" r:id="rId6"/>
    <p:sldId id="263" r:id="rId7"/>
    <p:sldId id="264" r:id="rId8"/>
    <p:sldId id="266" r:id="rId9"/>
    <p:sldId id="261" r:id="rId10"/>
    <p:sldId id="257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83" r:id="rId19"/>
    <p:sldId id="289" r:id="rId20"/>
    <p:sldId id="285" r:id="rId21"/>
    <p:sldId id="288" r:id="rId22"/>
    <p:sldId id="277" r:id="rId23"/>
    <p:sldId id="287" r:id="rId24"/>
    <p:sldId id="280" r:id="rId25"/>
    <p:sldId id="281" r:id="rId26"/>
    <p:sldId id="282" r:id="rId27"/>
    <p:sldId id="291" r:id="rId28"/>
    <p:sldId id="292" r:id="rId29"/>
    <p:sldId id="293" r:id="rId30"/>
    <p:sldId id="294" r:id="rId31"/>
    <p:sldId id="295" r:id="rId32"/>
    <p:sldId id="296" r:id="rId33"/>
    <p:sldId id="265" r:id="rId3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kl IV</c:v>
                </c:pt>
              </c:strCache>
            </c:strRef>
          </c:tx>
          <c:cat>
            <c:strRef>
              <c:f>Arkusz1!$A$2:$A$4</c:f>
              <c:strCache>
                <c:ptCount val="3"/>
                <c:pt idx="0">
                  <c:v>czytanie głośne</c:v>
                </c:pt>
                <c:pt idx="1">
                  <c:v>czytanie cisze</c:v>
                </c:pt>
                <c:pt idx="2">
                  <c:v>czytanie półgłosem</c:v>
                </c:pt>
              </c:strCache>
            </c:strRef>
          </c:cat>
          <c:val>
            <c:numRef>
              <c:f>Arkusz1!$B$2:$B$4</c:f>
              <c:numCache>
                <c:formatCode>0%</c:formatCode>
                <c:ptCount val="3"/>
                <c:pt idx="0">
                  <c:v>8.0000000000000016E-2</c:v>
                </c:pt>
                <c:pt idx="1">
                  <c:v>0.58000000000000007</c:v>
                </c:pt>
                <c:pt idx="2">
                  <c:v>0.34000000000000008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KL.V</c:v>
                </c:pt>
              </c:strCache>
            </c:strRef>
          </c:tx>
          <c:cat>
            <c:strRef>
              <c:f>Arkusz1!$A$2:$A$4</c:f>
              <c:strCache>
                <c:ptCount val="3"/>
                <c:pt idx="0">
                  <c:v>czytanie głośne</c:v>
                </c:pt>
                <c:pt idx="1">
                  <c:v>czytanie cisze</c:v>
                </c:pt>
                <c:pt idx="2">
                  <c:v>czytanie półgłosem</c:v>
                </c:pt>
              </c:strCache>
            </c:strRef>
          </c:cat>
          <c:val>
            <c:numRef>
              <c:f>Arkusz1!$C$2:$C$4</c:f>
              <c:numCache>
                <c:formatCode>0%</c:formatCode>
                <c:ptCount val="3"/>
                <c:pt idx="0">
                  <c:v>0</c:v>
                </c:pt>
                <c:pt idx="1">
                  <c:v>0.78</c:v>
                </c:pt>
                <c:pt idx="2">
                  <c:v>0.22000000000000003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KL VI</c:v>
                </c:pt>
              </c:strCache>
            </c:strRef>
          </c:tx>
          <c:cat>
            <c:strRef>
              <c:f>Arkusz1!$A$2:$A$4</c:f>
              <c:strCache>
                <c:ptCount val="3"/>
                <c:pt idx="0">
                  <c:v>czytanie głośne</c:v>
                </c:pt>
                <c:pt idx="1">
                  <c:v>czytanie cisze</c:v>
                </c:pt>
                <c:pt idx="2">
                  <c:v>czytanie półgłosem</c:v>
                </c:pt>
              </c:strCache>
            </c:strRef>
          </c:cat>
          <c:val>
            <c:numRef>
              <c:f>Arkusz1!$D$2:$D$4</c:f>
              <c:numCache>
                <c:formatCode>0%</c:formatCode>
                <c:ptCount val="3"/>
                <c:pt idx="0">
                  <c:v>6.0000000000000012E-2</c:v>
                </c:pt>
                <c:pt idx="1">
                  <c:v>0.88000000000000012</c:v>
                </c:pt>
                <c:pt idx="2">
                  <c:v>6.0000000000000012E-2</c:v>
                </c:pt>
              </c:numCache>
            </c:numRef>
          </c:val>
        </c:ser>
        <c:axId val="75178752"/>
        <c:axId val="75875072"/>
      </c:barChart>
      <c:catAx>
        <c:axId val="75178752"/>
        <c:scaling>
          <c:orientation val="minMax"/>
        </c:scaling>
        <c:axPos val="b"/>
        <c:tickLblPos val="nextTo"/>
        <c:crossAx val="75875072"/>
        <c:crosses val="autoZero"/>
        <c:auto val="1"/>
        <c:lblAlgn val="ctr"/>
        <c:lblOffset val="100"/>
      </c:catAx>
      <c:valAx>
        <c:axId val="75875072"/>
        <c:scaling>
          <c:orientation val="minMax"/>
        </c:scaling>
        <c:axPos val="l"/>
        <c:majorGridlines/>
        <c:numFmt formatCode="0%" sourceLinked="1"/>
        <c:tickLblPos val="nextTo"/>
        <c:crossAx val="751787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KL. IV</c:v>
                </c:pt>
              </c:strCache>
            </c:strRef>
          </c:tx>
          <c:cat>
            <c:strRef>
              <c:f>Arkusz1!$A$2:$A$3</c:f>
              <c:strCache>
                <c:ptCount val="2"/>
                <c:pt idx="0">
                  <c:v>SAMODZIELNIE</c:v>
                </c:pt>
                <c:pt idx="1">
                  <c:v>WSPÓLNIE Z RODZICAMI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0.92</c:v>
                </c:pt>
                <c:pt idx="1">
                  <c:v>8.0000000000000016E-2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KL. V</c:v>
                </c:pt>
              </c:strCache>
            </c:strRef>
          </c:tx>
          <c:cat>
            <c:strRef>
              <c:f>Arkusz1!$A$2:$A$3</c:f>
              <c:strCache>
                <c:ptCount val="2"/>
                <c:pt idx="0">
                  <c:v>SAMODZIELNIE</c:v>
                </c:pt>
                <c:pt idx="1">
                  <c:v>WSPÓLNIE Z RODZICAMI</c:v>
                </c:pt>
              </c:strCache>
            </c:strRef>
          </c:cat>
          <c:val>
            <c:numRef>
              <c:f>Arkusz1!$C$2:$C$3</c:f>
              <c:numCache>
                <c:formatCode>0%</c:formatCode>
                <c:ptCount val="2"/>
                <c:pt idx="0">
                  <c:v>0.89</c:v>
                </c:pt>
                <c:pt idx="1">
                  <c:v>0.11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KL. VI</c:v>
                </c:pt>
              </c:strCache>
            </c:strRef>
          </c:tx>
          <c:cat>
            <c:strRef>
              <c:f>Arkusz1!$A$2:$A$3</c:f>
              <c:strCache>
                <c:ptCount val="2"/>
                <c:pt idx="0">
                  <c:v>SAMODZIELNIE</c:v>
                </c:pt>
                <c:pt idx="1">
                  <c:v>WSPÓLNIE Z RODZICAMI</c:v>
                </c:pt>
              </c:strCache>
            </c:strRef>
          </c:cat>
          <c:val>
            <c:numRef>
              <c:f>Arkusz1!$D$2:$D$3</c:f>
              <c:numCache>
                <c:formatCode>0%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axId val="68491136"/>
        <c:axId val="68492672"/>
      </c:barChart>
      <c:catAx>
        <c:axId val="68491136"/>
        <c:scaling>
          <c:orientation val="minMax"/>
        </c:scaling>
        <c:axPos val="b"/>
        <c:tickLblPos val="nextTo"/>
        <c:crossAx val="68492672"/>
        <c:crosses val="autoZero"/>
        <c:auto val="1"/>
        <c:lblAlgn val="ctr"/>
        <c:lblOffset val="100"/>
      </c:catAx>
      <c:valAx>
        <c:axId val="68492672"/>
        <c:scaling>
          <c:orientation val="minMax"/>
        </c:scaling>
        <c:axPos val="l"/>
        <c:majorGridlines/>
        <c:numFmt formatCode="0%" sourceLinked="1"/>
        <c:tickLblPos val="nextTo"/>
        <c:crossAx val="684911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KL. IV</c:v>
                </c:pt>
              </c:strCache>
            </c:strRef>
          </c:tx>
          <c:cat>
            <c:strRef>
              <c:f>Arkusz1!$A$2:$A$4</c:f>
              <c:strCache>
                <c:ptCount val="3"/>
                <c:pt idx="0">
                  <c:v>CHĘTNIE</c:v>
                </c:pt>
                <c:pt idx="1">
                  <c:v>POD PRZYMUSEM</c:v>
                </c:pt>
                <c:pt idx="2">
                  <c:v>ZALEZNIE OD NASTROJU</c:v>
                </c:pt>
              </c:strCache>
            </c:strRef>
          </c:cat>
          <c:val>
            <c:numRef>
              <c:f>Arkusz1!$B$2:$B$4</c:f>
              <c:numCache>
                <c:formatCode>0%</c:formatCode>
                <c:ptCount val="3"/>
                <c:pt idx="0">
                  <c:v>0.67000000000000015</c:v>
                </c:pt>
                <c:pt idx="1">
                  <c:v>0</c:v>
                </c:pt>
                <c:pt idx="2">
                  <c:v>0.33000000000000007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KL. V</c:v>
                </c:pt>
              </c:strCache>
            </c:strRef>
          </c:tx>
          <c:cat>
            <c:strRef>
              <c:f>Arkusz1!$A$2:$A$4</c:f>
              <c:strCache>
                <c:ptCount val="3"/>
                <c:pt idx="0">
                  <c:v>CHĘTNIE</c:v>
                </c:pt>
                <c:pt idx="1">
                  <c:v>POD PRZYMUSEM</c:v>
                </c:pt>
                <c:pt idx="2">
                  <c:v>ZALEZNIE OD NASTROJU</c:v>
                </c:pt>
              </c:strCache>
            </c:strRef>
          </c:cat>
          <c:val>
            <c:numRef>
              <c:f>Arkusz1!$C$2:$C$4</c:f>
              <c:numCache>
                <c:formatCode>0%</c:formatCode>
                <c:ptCount val="3"/>
                <c:pt idx="0">
                  <c:v>0.44</c:v>
                </c:pt>
                <c:pt idx="1">
                  <c:v>0.11</c:v>
                </c:pt>
                <c:pt idx="2">
                  <c:v>0.44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 KL. VI</c:v>
                </c:pt>
              </c:strCache>
            </c:strRef>
          </c:tx>
          <c:cat>
            <c:strRef>
              <c:f>Arkusz1!$A$2:$A$4</c:f>
              <c:strCache>
                <c:ptCount val="3"/>
                <c:pt idx="0">
                  <c:v>CHĘTNIE</c:v>
                </c:pt>
                <c:pt idx="1">
                  <c:v>POD PRZYMUSEM</c:v>
                </c:pt>
                <c:pt idx="2">
                  <c:v>ZALEZNIE OD NASTROJU</c:v>
                </c:pt>
              </c:strCache>
            </c:strRef>
          </c:cat>
          <c:val>
            <c:numRef>
              <c:f>Arkusz1!$D$2:$D$4</c:f>
              <c:numCache>
                <c:formatCode>0%</c:formatCode>
                <c:ptCount val="3"/>
                <c:pt idx="0">
                  <c:v>0.4</c:v>
                </c:pt>
                <c:pt idx="1">
                  <c:v>6.0000000000000005E-2</c:v>
                </c:pt>
                <c:pt idx="2">
                  <c:v>0.53</c:v>
                </c:pt>
              </c:numCache>
            </c:numRef>
          </c:val>
        </c:ser>
        <c:axId val="76318592"/>
        <c:axId val="76320128"/>
      </c:barChart>
      <c:catAx>
        <c:axId val="76318592"/>
        <c:scaling>
          <c:orientation val="minMax"/>
        </c:scaling>
        <c:axPos val="b"/>
        <c:tickLblPos val="nextTo"/>
        <c:crossAx val="76320128"/>
        <c:crosses val="autoZero"/>
        <c:auto val="1"/>
        <c:lblAlgn val="ctr"/>
        <c:lblOffset val="100"/>
      </c:catAx>
      <c:valAx>
        <c:axId val="76320128"/>
        <c:scaling>
          <c:orientation val="minMax"/>
        </c:scaling>
        <c:axPos val="l"/>
        <c:majorGridlines/>
        <c:numFmt formatCode="0%" sourceLinked="1"/>
        <c:tickLblPos val="nextTo"/>
        <c:crossAx val="763185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KL. IV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BARDZO DOBRZE</c:v>
                </c:pt>
                <c:pt idx="1">
                  <c:v>DOBRZE</c:v>
                </c:pt>
                <c:pt idx="2">
                  <c:v>ŚREDNIO</c:v>
                </c:pt>
                <c:pt idx="3">
                  <c:v>SŁABO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0.25</c:v>
                </c:pt>
                <c:pt idx="1">
                  <c:v>0.33000000000000007</c:v>
                </c:pt>
                <c:pt idx="2">
                  <c:v>0.33000000000000007</c:v>
                </c:pt>
                <c:pt idx="3">
                  <c:v>8.0000000000000016E-2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KL. V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BARDZO DOBRZE</c:v>
                </c:pt>
                <c:pt idx="1">
                  <c:v>DOBRZE</c:v>
                </c:pt>
                <c:pt idx="2">
                  <c:v>ŚREDNIO</c:v>
                </c:pt>
                <c:pt idx="3">
                  <c:v>SŁABO</c:v>
                </c:pt>
              </c:strCache>
            </c:strRef>
          </c:cat>
          <c:val>
            <c:numRef>
              <c:f>Arkusz1!$C$2:$C$5</c:f>
              <c:numCache>
                <c:formatCode>0%</c:formatCode>
                <c:ptCount val="4"/>
                <c:pt idx="0">
                  <c:v>0.22</c:v>
                </c:pt>
                <c:pt idx="1">
                  <c:v>0.33000000000000007</c:v>
                </c:pt>
                <c:pt idx="2">
                  <c:v>0.34</c:v>
                </c:pt>
                <c:pt idx="3">
                  <c:v>0.11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 KL. VI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BARDZO DOBRZE</c:v>
                </c:pt>
                <c:pt idx="1">
                  <c:v>DOBRZE</c:v>
                </c:pt>
                <c:pt idx="2">
                  <c:v>ŚREDNIO</c:v>
                </c:pt>
                <c:pt idx="3">
                  <c:v>SŁABO</c:v>
                </c:pt>
              </c:strCache>
            </c:strRef>
          </c:cat>
          <c:val>
            <c:numRef>
              <c:f>Arkusz1!$D$2:$D$5</c:f>
              <c:numCache>
                <c:formatCode>0%</c:formatCode>
                <c:ptCount val="4"/>
                <c:pt idx="0">
                  <c:v>0.4</c:v>
                </c:pt>
                <c:pt idx="1">
                  <c:v>0.47000000000000003</c:v>
                </c:pt>
                <c:pt idx="2">
                  <c:v>0.13</c:v>
                </c:pt>
                <c:pt idx="3">
                  <c:v>0</c:v>
                </c:pt>
              </c:numCache>
            </c:numRef>
          </c:val>
        </c:ser>
        <c:axId val="76837248"/>
        <c:axId val="76838784"/>
      </c:barChart>
      <c:catAx>
        <c:axId val="76837248"/>
        <c:scaling>
          <c:orientation val="minMax"/>
        </c:scaling>
        <c:axPos val="b"/>
        <c:tickLblPos val="nextTo"/>
        <c:crossAx val="76838784"/>
        <c:crosses val="autoZero"/>
        <c:auto val="1"/>
        <c:lblAlgn val="ctr"/>
        <c:lblOffset val="100"/>
      </c:catAx>
      <c:valAx>
        <c:axId val="76838784"/>
        <c:scaling>
          <c:orientation val="minMax"/>
        </c:scaling>
        <c:axPos val="l"/>
        <c:majorGridlines/>
        <c:numFmt formatCode="0%" sourceLinked="1"/>
        <c:tickLblPos val="nextTo"/>
        <c:crossAx val="768372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0.23286441126007015"/>
          <c:y val="6.3890446990344199E-2"/>
          <c:w val="0.46351605420341835"/>
          <c:h val="0.5303423874038089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KL. IV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CODZIENNIE</c:v>
                </c:pt>
                <c:pt idx="1">
                  <c:v>raz w tyg.</c:v>
                </c:pt>
                <c:pt idx="2">
                  <c:v>raz w m-cu</c:v>
                </c:pt>
                <c:pt idx="3">
                  <c:v>WCALE </c:v>
                </c:pt>
                <c:pt idx="4">
                  <c:v>RZADKO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8.0000000000000016E-2</c:v>
                </c:pt>
                <c:pt idx="1">
                  <c:v>0.25</c:v>
                </c:pt>
                <c:pt idx="2">
                  <c:v>8.0000000000000016E-2</c:v>
                </c:pt>
                <c:pt idx="3">
                  <c:v>0</c:v>
                </c:pt>
                <c:pt idx="4">
                  <c:v>0.59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KL. V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CODZIENNIE</c:v>
                </c:pt>
                <c:pt idx="1">
                  <c:v>raz w tyg.</c:v>
                </c:pt>
                <c:pt idx="2">
                  <c:v>raz w m-cu</c:v>
                </c:pt>
                <c:pt idx="3">
                  <c:v>WCALE </c:v>
                </c:pt>
                <c:pt idx="4">
                  <c:v>RZADKO</c:v>
                </c:pt>
              </c:strCache>
            </c:strRef>
          </c:cat>
          <c:val>
            <c:numRef>
              <c:f>Arkusz1!$C$2:$C$6</c:f>
              <c:numCache>
                <c:formatCode>0%</c:formatCode>
                <c:ptCount val="5"/>
                <c:pt idx="0">
                  <c:v>0</c:v>
                </c:pt>
                <c:pt idx="1">
                  <c:v>0.23</c:v>
                </c:pt>
                <c:pt idx="2">
                  <c:v>0.11</c:v>
                </c:pt>
                <c:pt idx="3">
                  <c:v>0.11</c:v>
                </c:pt>
                <c:pt idx="4">
                  <c:v>0.55000000000000004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KL. VI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CODZIENNIE</c:v>
                </c:pt>
                <c:pt idx="1">
                  <c:v>raz w tyg.</c:v>
                </c:pt>
                <c:pt idx="2">
                  <c:v>raz w m-cu</c:v>
                </c:pt>
                <c:pt idx="3">
                  <c:v>WCALE </c:v>
                </c:pt>
                <c:pt idx="4">
                  <c:v>RZADKO</c:v>
                </c:pt>
              </c:strCache>
            </c:strRef>
          </c:cat>
          <c:val>
            <c:numRef>
              <c:f>Arkusz1!$D$2:$D$6</c:f>
              <c:numCache>
                <c:formatCode>0%</c:formatCode>
                <c:ptCount val="5"/>
                <c:pt idx="0">
                  <c:v>0</c:v>
                </c:pt>
                <c:pt idx="1">
                  <c:v>0.54</c:v>
                </c:pt>
                <c:pt idx="2">
                  <c:v>0</c:v>
                </c:pt>
                <c:pt idx="3">
                  <c:v>0.33000000000000007</c:v>
                </c:pt>
                <c:pt idx="4">
                  <c:v>0.13</c:v>
                </c:pt>
              </c:numCache>
            </c:numRef>
          </c:val>
        </c:ser>
        <c:axId val="76401664"/>
        <c:axId val="76407552"/>
      </c:barChart>
      <c:catAx>
        <c:axId val="76401664"/>
        <c:scaling>
          <c:orientation val="minMax"/>
        </c:scaling>
        <c:axPos val="b"/>
        <c:tickLblPos val="nextTo"/>
        <c:crossAx val="76407552"/>
        <c:crosses val="autoZero"/>
        <c:auto val="1"/>
        <c:lblAlgn val="ctr"/>
        <c:lblOffset val="100"/>
      </c:catAx>
      <c:valAx>
        <c:axId val="76407552"/>
        <c:scaling>
          <c:orientation val="minMax"/>
        </c:scaling>
        <c:axPos val="l"/>
        <c:majorGridlines/>
        <c:numFmt formatCode="0%" sourceLinked="1"/>
        <c:tickLblPos val="nextTo"/>
        <c:crossAx val="764016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KL. IV</c:v>
                </c:pt>
              </c:strCache>
            </c:strRef>
          </c:tx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0.58000000000000007</c:v>
                </c:pt>
                <c:pt idx="1">
                  <c:v>0.42000000000000004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 KL. V</c:v>
                </c:pt>
              </c:strCache>
            </c:strRef>
          </c:tx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Arkusz1!$C$2:$C$3</c:f>
              <c:numCache>
                <c:formatCode>0%</c:formatCode>
                <c:ptCount val="2"/>
                <c:pt idx="0">
                  <c:v>0.22</c:v>
                </c:pt>
                <c:pt idx="1">
                  <c:v>0.78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 KL. VI</c:v>
                </c:pt>
              </c:strCache>
            </c:strRef>
          </c:tx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Arkusz1!$D$2:$D$3</c:f>
              <c:numCache>
                <c:formatCode>0%</c:formatCode>
                <c:ptCount val="2"/>
                <c:pt idx="0">
                  <c:v>6.0000000000000005E-2</c:v>
                </c:pt>
                <c:pt idx="1">
                  <c:v>0.94000000000000006</c:v>
                </c:pt>
              </c:numCache>
            </c:numRef>
          </c:val>
        </c:ser>
        <c:shape val="cylinder"/>
        <c:axId val="77404032"/>
        <c:axId val="77405568"/>
        <c:axId val="0"/>
      </c:bar3DChart>
      <c:catAx>
        <c:axId val="77404032"/>
        <c:scaling>
          <c:orientation val="minMax"/>
        </c:scaling>
        <c:axPos val="b"/>
        <c:tickLblPos val="nextTo"/>
        <c:crossAx val="77405568"/>
        <c:crosses val="autoZero"/>
        <c:auto val="1"/>
        <c:lblAlgn val="ctr"/>
        <c:lblOffset val="100"/>
      </c:catAx>
      <c:valAx>
        <c:axId val="77405568"/>
        <c:scaling>
          <c:orientation val="minMax"/>
        </c:scaling>
        <c:axPos val="l"/>
        <c:majorGridlines/>
        <c:numFmt formatCode="0%" sourceLinked="1"/>
        <c:tickLblPos val="nextTo"/>
        <c:crossAx val="774040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razem 36 uczniów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Arkusz1!$A$2:$A$4</c:f>
              <c:strCache>
                <c:ptCount val="3"/>
                <c:pt idx="0">
                  <c:v>konieczne</c:v>
                </c:pt>
                <c:pt idx="1">
                  <c:v>przydatne</c:v>
                </c:pt>
                <c:pt idx="2">
                  <c:v>można poradzić sobie bez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14</c:v>
                </c:pt>
                <c:pt idx="1">
                  <c:v>20</c:v>
                </c:pt>
                <c:pt idx="2">
                  <c:v>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A63254-FE26-48E8-B26E-6D49471C592F}" type="datetimeFigureOut">
              <a:rPr lang="pl-PL" smtClean="0"/>
              <a:pPr/>
              <a:t>2014-09-13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06069D-5D2C-4F42-84B9-2E7B0434250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63254-FE26-48E8-B26E-6D49471C592F}" type="datetimeFigureOut">
              <a:rPr lang="pl-PL" smtClean="0"/>
              <a:pPr/>
              <a:t>2014-09-13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6069D-5D2C-4F42-84B9-2E7B0434250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63254-FE26-48E8-B26E-6D49471C592F}" type="datetimeFigureOut">
              <a:rPr lang="pl-PL" smtClean="0"/>
              <a:pPr/>
              <a:t>2014-09-13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6069D-5D2C-4F42-84B9-2E7B0434250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63254-FE26-48E8-B26E-6D49471C592F}" type="datetimeFigureOut">
              <a:rPr lang="pl-PL" smtClean="0"/>
              <a:pPr/>
              <a:t>2014-09-13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6069D-5D2C-4F42-84B9-2E7B0434250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63254-FE26-48E8-B26E-6D49471C592F}" type="datetimeFigureOut">
              <a:rPr lang="pl-PL" smtClean="0"/>
              <a:pPr/>
              <a:t>2014-09-13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6069D-5D2C-4F42-84B9-2E7B0434250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63254-FE26-48E8-B26E-6D49471C592F}" type="datetimeFigureOut">
              <a:rPr lang="pl-PL" smtClean="0"/>
              <a:pPr/>
              <a:t>2014-09-13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6069D-5D2C-4F42-84B9-2E7B0434250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63254-FE26-48E8-B26E-6D49471C592F}" type="datetimeFigureOut">
              <a:rPr lang="pl-PL" smtClean="0"/>
              <a:pPr/>
              <a:t>2014-09-13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6069D-5D2C-4F42-84B9-2E7B0434250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63254-FE26-48E8-B26E-6D49471C592F}" type="datetimeFigureOut">
              <a:rPr lang="pl-PL" smtClean="0"/>
              <a:pPr/>
              <a:t>2014-09-13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6069D-5D2C-4F42-84B9-2E7B0434250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63254-FE26-48E8-B26E-6D49471C592F}" type="datetimeFigureOut">
              <a:rPr lang="pl-PL" smtClean="0"/>
              <a:pPr/>
              <a:t>2014-09-13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6069D-5D2C-4F42-84B9-2E7B0434250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5A63254-FE26-48E8-B26E-6D49471C592F}" type="datetimeFigureOut">
              <a:rPr lang="pl-PL" smtClean="0"/>
              <a:pPr/>
              <a:t>2014-09-13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6069D-5D2C-4F42-84B9-2E7B0434250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A63254-FE26-48E8-B26E-6D49471C592F}" type="datetimeFigureOut">
              <a:rPr lang="pl-PL" smtClean="0"/>
              <a:pPr/>
              <a:t>2014-09-13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06069D-5D2C-4F42-84B9-2E7B0434250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5A63254-FE26-48E8-B26E-6D49471C592F}" type="datetimeFigureOut">
              <a:rPr lang="pl-PL" smtClean="0"/>
              <a:pPr/>
              <a:t>2014-09-13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A06069D-5D2C-4F42-84B9-2E7B0434250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Ewaluacja  2013/2014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pl-PL" b="1" dirty="0" smtClean="0">
                <a:solidFill>
                  <a:srgbClr val="7030A0"/>
                </a:solidFill>
              </a:rPr>
              <a:t>"Wpływ umiejętności czytania tekstu </a:t>
            </a:r>
            <a:r>
              <a:rPr lang="pl-PL" b="1" dirty="0" smtClean="0">
                <a:solidFill>
                  <a:srgbClr val="7030A0"/>
                </a:solidFill>
              </a:rPr>
              <a:t>ze zrozumieniem</a:t>
            </a:r>
          </a:p>
          <a:p>
            <a:pPr algn="ctr"/>
            <a:r>
              <a:rPr lang="pl-PL" b="1" dirty="0" smtClean="0">
                <a:solidFill>
                  <a:srgbClr val="7030A0"/>
                </a:solidFill>
              </a:rPr>
              <a:t> na wyniki </a:t>
            </a:r>
            <a:r>
              <a:rPr lang="pl-PL" b="1" dirty="0" smtClean="0">
                <a:solidFill>
                  <a:srgbClr val="7030A0"/>
                </a:solidFill>
              </a:rPr>
              <a:t>sprawdzianów </a:t>
            </a:r>
            <a:endParaRPr lang="pl-PL" b="1" dirty="0" smtClean="0">
              <a:solidFill>
                <a:srgbClr val="7030A0"/>
              </a:solidFill>
            </a:endParaRPr>
          </a:p>
          <a:p>
            <a:pPr algn="ctr"/>
            <a:r>
              <a:rPr lang="pl-PL" b="1" dirty="0" smtClean="0">
                <a:solidFill>
                  <a:srgbClr val="7030A0"/>
                </a:solidFill>
              </a:rPr>
              <a:t>wewnętrznych </a:t>
            </a:r>
            <a:r>
              <a:rPr lang="pl-PL" b="1" dirty="0" smtClean="0">
                <a:solidFill>
                  <a:srgbClr val="7030A0"/>
                </a:solidFill>
              </a:rPr>
              <a:t>i </a:t>
            </a:r>
            <a:r>
              <a:rPr lang="pl-PL" b="1" dirty="0" smtClean="0">
                <a:solidFill>
                  <a:srgbClr val="7030A0"/>
                </a:solidFill>
              </a:rPr>
              <a:t>zewnętrznych </a:t>
            </a:r>
            <a:r>
              <a:rPr lang="pl-PL" b="1" dirty="0" smtClean="0">
                <a:solidFill>
                  <a:srgbClr val="7030A0"/>
                </a:solidFill>
              </a:rPr>
              <a:t>w SP 46 w Częstochowie.</a:t>
            </a:r>
          </a:p>
          <a:p>
            <a:pPr algn="ctr"/>
            <a:endParaRPr lang="pl-PL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896039"/>
            <a:ext cx="9144000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Wszyscy nauczyciele w szkole są nauczycielami czytania!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95536" y="1988840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</a:rPr>
              <a:t>Kształtowanie umiejętności pracy z tekstem jest procesem długotrwałym i występuje na lekcjach wszystkich przedmiotów nauczania, na różnych szczeblach nauki szkolne</a:t>
            </a:r>
            <a:endParaRPr kumimoji="0" lang="pl-P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1520" y="2996951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Współczesny człowiek musi być przygotowany do wieloaspektowego funkcjonowania w świecie i 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dlatego najważniejszym zadaniem szkoły 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staje się wdrożenie ucznia do odczytywania wielości przekazów komunikacyjnych, a co za tym idzie, szkoła musi wyposażyć go w umiejętność czytania ze zrozumieniem.</a:t>
            </a:r>
            <a:endParaRPr kumimoji="0" lang="pl-PL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827584" y="4293096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Ważna jest kontrola postępów uczniów w czytaniu ze zrozumieniem.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 Ma być ona 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bieżąca i okresowa</a:t>
            </a:r>
            <a:endParaRPr kumimoji="0" lang="pl-P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Czytanie jest czynnością osobistą, zależną jedynie od indywidualnych potrzeb, zainteresowań i woli człowieka.</a:t>
            </a:r>
            <a:endParaRPr kumimoji="0" lang="pl-P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 build="p"/>
      <p:bldP spid="5" grpId="0" build="p"/>
      <p:bldP spid="6" grpId="0" build="p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611560" y="1268760"/>
          <a:ext cx="7920880" cy="4392488"/>
        </p:xfrm>
        <a:graphic>
          <a:graphicData uri="http://schemas.openxmlformats.org/drawingml/2006/table">
            <a:tbl>
              <a:tblPr/>
              <a:tblGrid>
                <a:gridCol w="2468524"/>
                <a:gridCol w="5452356"/>
              </a:tblGrid>
              <a:tr h="4392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Century Gothic"/>
                          <a:ea typeface="Times New Roman"/>
                        </a:rPr>
                        <a:t>Zdefiniowanie celów ewaluacji i sposobu wykorzystania wyników ewaluacji</a:t>
                      </a:r>
                      <a:endParaRPr lang="pl-PL" sz="2400" dirty="0">
                        <a:latin typeface="Times New Roman"/>
                        <a:ea typeface="Times New Roman"/>
                      </a:endParaRP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/>
                        <a:buChar char=""/>
                      </a:pPr>
                      <a:r>
                        <a:rPr lang="pl-PL" sz="2400" dirty="0">
                          <a:latin typeface="Century Gothic"/>
                          <a:ea typeface="Times New Roman"/>
                        </a:rPr>
                        <a:t>Rozpoznanie przyczyn w trudności czytania tekstów </a:t>
                      </a:r>
                      <a:endParaRPr lang="pl-PL" sz="2400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 algn="just">
                        <a:buFont typeface="Symbol"/>
                        <a:buChar char=""/>
                      </a:pPr>
                      <a:r>
                        <a:rPr lang="pl-PL" sz="2400" dirty="0">
                          <a:latin typeface="Century Gothic"/>
                          <a:ea typeface="Times New Roman"/>
                        </a:rPr>
                        <a:t>Jak umiejętność czytania tekstu ze zrozumieniem wpływa na pracę uczniów na poszczególnych przedmiotach i etapach edukacyjnych?</a:t>
                      </a:r>
                      <a:endParaRPr lang="pl-PL" sz="2400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 algn="just">
                        <a:buFont typeface="Symbol"/>
                        <a:buChar char=""/>
                      </a:pPr>
                      <a:r>
                        <a:rPr lang="pl-PL" sz="2400" dirty="0">
                          <a:latin typeface="Century Gothic"/>
                          <a:ea typeface="Times New Roman"/>
                        </a:rPr>
                        <a:t>Umiejętność korzystania ze źródeł informacji </a:t>
                      </a:r>
                      <a:endParaRPr lang="pl-PL" sz="2400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 algn="just">
                        <a:buFont typeface="Symbol"/>
                        <a:buChar char=""/>
                      </a:pPr>
                      <a:r>
                        <a:rPr lang="pl-PL" sz="2400" dirty="0">
                          <a:latin typeface="Century Gothic"/>
                          <a:ea typeface="Times New Roman"/>
                        </a:rPr>
                        <a:t>Posiadanie umiejętności samodzielnego czytania</a:t>
                      </a:r>
                      <a:endParaRPr lang="pl-PL" sz="2400" dirty="0">
                        <a:latin typeface="Calibri"/>
                        <a:ea typeface="Times New Roman"/>
                      </a:endParaRP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043608" y="1988840"/>
          <a:ext cx="7056784" cy="2592288"/>
        </p:xfrm>
        <a:graphic>
          <a:graphicData uri="http://schemas.openxmlformats.org/drawingml/2006/table">
            <a:tbl>
              <a:tblPr/>
              <a:tblGrid>
                <a:gridCol w="2199230"/>
                <a:gridCol w="4857554"/>
              </a:tblGrid>
              <a:tr h="25922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800" dirty="0">
                          <a:latin typeface="Century Gothic"/>
                          <a:ea typeface="Times New Roman"/>
                        </a:rPr>
                        <a:t>Określenie odbiorców ewaluacji</a:t>
                      </a:r>
                      <a:endParaRPr lang="pl-PL" sz="2800" dirty="0">
                        <a:latin typeface="Times New Roman"/>
                        <a:ea typeface="Times New Roman"/>
                      </a:endParaRP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/>
                        <a:buChar char=""/>
                      </a:pPr>
                      <a:r>
                        <a:rPr lang="pl-PL" sz="2800" dirty="0">
                          <a:latin typeface="Century Gothic"/>
                          <a:ea typeface="Times New Roman"/>
                        </a:rPr>
                        <a:t>Wszyscy uczniowie klas </a:t>
                      </a:r>
                      <a:endParaRPr lang="pl-PL" sz="2800" dirty="0" smtClean="0">
                        <a:latin typeface="Century Gothic"/>
                        <a:ea typeface="Times New Roman"/>
                      </a:endParaRPr>
                    </a:p>
                    <a:p>
                      <a:pPr marL="342900" lvl="0" indent="-342900" algn="just">
                        <a:buFont typeface="Symbol"/>
                        <a:buNone/>
                      </a:pPr>
                      <a:r>
                        <a:rPr lang="pl-PL" sz="2800" dirty="0" smtClean="0">
                          <a:latin typeface="Century Gothic"/>
                          <a:ea typeface="Times New Roman"/>
                        </a:rPr>
                        <a:t>                   I-VI</a:t>
                      </a:r>
                      <a:endParaRPr lang="pl-PL" sz="2800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 algn="just">
                        <a:buFont typeface="Symbol"/>
                        <a:buChar char=""/>
                      </a:pPr>
                      <a:r>
                        <a:rPr lang="pl-PL" sz="2800" dirty="0">
                          <a:latin typeface="Century Gothic"/>
                          <a:ea typeface="Times New Roman"/>
                        </a:rPr>
                        <a:t>Rodzice</a:t>
                      </a:r>
                      <a:endParaRPr lang="pl-PL" sz="2800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 algn="just">
                        <a:buFont typeface="Symbol"/>
                        <a:buChar char=""/>
                      </a:pPr>
                      <a:r>
                        <a:rPr lang="pl-PL" sz="2800" dirty="0">
                          <a:latin typeface="Century Gothic"/>
                          <a:ea typeface="Times New Roman"/>
                        </a:rPr>
                        <a:t>Wychowawcy</a:t>
                      </a:r>
                      <a:endParaRPr lang="pl-PL" sz="2800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 algn="just">
                        <a:buFont typeface="Symbol"/>
                        <a:buChar char=""/>
                      </a:pPr>
                      <a:r>
                        <a:rPr lang="pl-PL" sz="2800" dirty="0">
                          <a:latin typeface="Century Gothic"/>
                          <a:ea typeface="Times New Roman"/>
                        </a:rPr>
                        <a:t>Wszyscy nauczyciele</a:t>
                      </a:r>
                      <a:endParaRPr lang="pl-PL" sz="2800" dirty="0">
                        <a:latin typeface="Calibri"/>
                        <a:ea typeface="Times New Roman"/>
                      </a:endParaRP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827584" y="3501008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Osoba przeprowadzająca ewaluację gromadzi informację o wartości działań poddanych ewaluacji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899592" y="4221088"/>
            <a:ext cx="7416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0B050"/>
                </a:solidFill>
              </a:rPr>
              <a:t>Nie jest sędzią , złośliwą koleżanką, kolegą oceniającym czy jest dobrze czy jest źle – jest w takiej samej sytuacji , a nawet trudniejszej</a:t>
            </a:r>
            <a:endParaRPr lang="pl-PL" sz="2000" b="1" dirty="0">
              <a:solidFill>
                <a:srgbClr val="00B05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043608" y="5373216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070C0"/>
                </a:solidFill>
              </a:rPr>
              <a:t>Nie doradza co zrobić aby było dobrze – może jak wszyscy w zespole proponować rozwiązania do dyskusji</a:t>
            </a:r>
            <a:endParaRPr lang="pl-PL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524000" y="1124744"/>
          <a:ext cx="6864424" cy="3962400"/>
        </p:xfrm>
        <a:graphic>
          <a:graphicData uri="http://schemas.openxmlformats.org/drawingml/2006/table">
            <a:tbl>
              <a:tblPr/>
              <a:tblGrid>
                <a:gridCol w="2139282"/>
                <a:gridCol w="4725142"/>
              </a:tblGrid>
              <a:tr h="24482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entury Gothic"/>
                          <a:ea typeface="Times New Roman"/>
                        </a:rPr>
                        <a:t>Sformułowanie pytań kluczowych (badawczych)</a:t>
                      </a:r>
                      <a:endParaRPr lang="pl-PL" sz="2000" dirty="0">
                        <a:latin typeface="Times New Roman"/>
                        <a:ea typeface="Times New Roman"/>
                      </a:endParaRP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/>
                        <a:buChar char=""/>
                      </a:pPr>
                      <a:r>
                        <a:rPr lang="pl-PL" sz="2000" dirty="0">
                          <a:latin typeface="Century Gothic"/>
                          <a:ea typeface="Times New Roman"/>
                        </a:rPr>
                        <a:t>Jaki udział biorą rodzice, od pierwszych lat życia </a:t>
                      </a:r>
                      <a:r>
                        <a:rPr lang="pl-PL" sz="2000" dirty="0" smtClean="0">
                          <a:latin typeface="Century Gothic"/>
                          <a:ea typeface="Times New Roman"/>
                        </a:rPr>
                        <a:t>dziecka w </a:t>
                      </a:r>
                      <a:r>
                        <a:rPr lang="pl-PL" sz="2000" dirty="0">
                          <a:latin typeface="Century Gothic"/>
                          <a:ea typeface="Times New Roman"/>
                        </a:rPr>
                        <a:t>procesie nauki czytania ze zrozumieniem?</a:t>
                      </a:r>
                      <a:endParaRPr lang="pl-PL" sz="2000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 algn="just">
                        <a:buFont typeface="Symbol"/>
                        <a:buChar char=""/>
                      </a:pPr>
                      <a:r>
                        <a:rPr lang="pl-PL" sz="2000" dirty="0">
                          <a:latin typeface="Century Gothic"/>
                          <a:ea typeface="Times New Roman"/>
                        </a:rPr>
                        <a:t>Czy rodzice są świadomi jak ważny jest to proces w życiu dziecka? </a:t>
                      </a:r>
                      <a:endParaRPr lang="pl-PL" sz="2000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 algn="just">
                        <a:buFont typeface="Symbol"/>
                        <a:buChar char=""/>
                      </a:pPr>
                      <a:r>
                        <a:rPr lang="pl-PL" sz="2000" dirty="0">
                          <a:latin typeface="Century Gothic"/>
                          <a:ea typeface="Times New Roman"/>
                        </a:rPr>
                        <a:t>Czy uczniowie chętnie biorą udział w działaniach biblioteki szkolnej? </a:t>
                      </a:r>
                      <a:endParaRPr lang="pl-PL" sz="2000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 algn="just">
                        <a:buFont typeface="Symbol"/>
                        <a:buChar char=""/>
                      </a:pPr>
                      <a:r>
                        <a:rPr lang="pl-PL" sz="2000" dirty="0">
                          <a:latin typeface="Century Gothic"/>
                          <a:ea typeface="Times New Roman"/>
                        </a:rPr>
                        <a:t>Czy biblioteka stwarza przyjazny klimat dla ucznia i zaspokaja jego potrzeby?</a:t>
                      </a:r>
                      <a:endParaRPr lang="pl-PL" sz="2000" dirty="0">
                        <a:latin typeface="Calibri"/>
                        <a:ea typeface="Times New Roman"/>
                      </a:endParaRP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827584" y="1052736"/>
          <a:ext cx="7416824" cy="3962400"/>
        </p:xfrm>
        <a:graphic>
          <a:graphicData uri="http://schemas.openxmlformats.org/drawingml/2006/table">
            <a:tbl>
              <a:tblPr/>
              <a:tblGrid>
                <a:gridCol w="2311435"/>
                <a:gridCol w="5105389"/>
              </a:tblGrid>
              <a:tr h="35497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0070C0"/>
                          </a:solidFill>
                          <a:latin typeface="Century Gothic"/>
                          <a:ea typeface="Times New Roman"/>
                        </a:rPr>
                        <a:t>Dobór metod badawczych</a:t>
                      </a:r>
                      <a:endParaRPr lang="pl-PL" sz="20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/>
                        <a:buChar char=""/>
                      </a:pPr>
                      <a:r>
                        <a:rPr lang="pl-PL" sz="2000" b="1" dirty="0">
                          <a:solidFill>
                            <a:srgbClr val="0070C0"/>
                          </a:solidFill>
                          <a:latin typeface="Century Gothic"/>
                          <a:ea typeface="Times New Roman"/>
                        </a:rPr>
                        <a:t>Szeroka pedagogizacja rodziców przez nauczycieli, pedagoga, nauczyciela biblioteki  oraz osoby z zewnątrz</a:t>
                      </a:r>
                      <a:endParaRPr lang="pl-PL" sz="20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</a:endParaRPr>
                    </a:p>
                    <a:p>
                      <a:pPr marL="342900" lvl="0" indent="-342900" algn="just">
                        <a:buFont typeface="Symbol"/>
                        <a:buChar char=""/>
                      </a:pPr>
                      <a:r>
                        <a:rPr lang="pl-PL" sz="2000" b="1" dirty="0">
                          <a:solidFill>
                            <a:srgbClr val="0070C0"/>
                          </a:solidFill>
                          <a:latin typeface="Century Gothic"/>
                          <a:ea typeface="Times New Roman"/>
                        </a:rPr>
                        <a:t>Prezentacje multimedialne, gazetki, ulotki, ankiety, analizy wpisów do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  <a:latin typeface="Century Gothic"/>
                          <a:ea typeface="Times New Roman"/>
                        </a:rPr>
                        <a:t>dziennika,</a:t>
                      </a:r>
                      <a:r>
                        <a:rPr lang="pl-PL" sz="2000" b="1" baseline="0" dirty="0" smtClean="0">
                          <a:solidFill>
                            <a:srgbClr val="0070C0"/>
                          </a:solidFill>
                          <a:latin typeface="Century Gothic"/>
                          <a:ea typeface="Times New Roman"/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  <a:latin typeface="Century Gothic"/>
                          <a:ea typeface="Times New Roman"/>
                        </a:rPr>
                        <a:t> </a:t>
                      </a:r>
                      <a:r>
                        <a:rPr lang="pl-PL" sz="2000" b="1" dirty="0">
                          <a:solidFill>
                            <a:srgbClr val="0070C0"/>
                          </a:solidFill>
                          <a:latin typeface="Century Gothic"/>
                          <a:ea typeface="Times New Roman"/>
                        </a:rPr>
                        <a:t>sprawdzianów wewnętrznych i zewnętrznych</a:t>
                      </a:r>
                      <a:endParaRPr lang="pl-PL" sz="20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</a:endParaRPr>
                    </a:p>
                    <a:p>
                      <a:pPr marL="342900" lvl="0" indent="-342900" algn="just">
                        <a:buFont typeface="Symbol"/>
                        <a:buChar char=""/>
                      </a:pPr>
                      <a:r>
                        <a:rPr lang="pl-PL" sz="2000" b="1" dirty="0">
                          <a:solidFill>
                            <a:srgbClr val="0070C0"/>
                          </a:solidFill>
                          <a:latin typeface="Century Gothic"/>
                          <a:ea typeface="Times New Roman"/>
                        </a:rPr>
                        <a:t> obserwacje poczynań w </a:t>
                      </a:r>
                      <a:r>
                        <a:rPr lang="pl-PL" sz="2000" b="1" dirty="0" err="1">
                          <a:solidFill>
                            <a:srgbClr val="0070C0"/>
                          </a:solidFill>
                          <a:latin typeface="Century Gothic"/>
                          <a:ea typeface="Times New Roman"/>
                        </a:rPr>
                        <a:t>w</a:t>
                      </a:r>
                      <a:r>
                        <a:rPr lang="pl-PL" sz="2000" b="1" dirty="0">
                          <a:solidFill>
                            <a:srgbClr val="0070C0"/>
                          </a:solidFill>
                          <a:latin typeface="Century Gothic"/>
                          <a:ea typeface="Times New Roman"/>
                        </a:rPr>
                        <a:t>/</a:t>
                      </a:r>
                      <a:r>
                        <a:rPr lang="pl-PL" sz="2000" b="1" dirty="0" err="1">
                          <a:solidFill>
                            <a:srgbClr val="0070C0"/>
                          </a:solidFill>
                          <a:latin typeface="Century Gothic"/>
                          <a:ea typeface="Times New Roman"/>
                        </a:rPr>
                        <a:t>w</a:t>
                      </a:r>
                      <a:r>
                        <a:rPr lang="pl-PL" sz="2000" b="1" dirty="0">
                          <a:solidFill>
                            <a:srgbClr val="0070C0"/>
                          </a:solidFill>
                          <a:latin typeface="Century Gothic"/>
                          <a:ea typeface="Times New Roman"/>
                        </a:rPr>
                        <a:t> zakresie przez dyrektora i członków zespołu</a:t>
                      </a:r>
                      <a:endParaRPr lang="pl-PL" sz="20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</a:endParaRPr>
                    </a:p>
                    <a:p>
                      <a:pPr marL="342900" lvl="0" indent="-342900" algn="just">
                        <a:buFont typeface="Symbol"/>
                        <a:buChar char=""/>
                      </a:pPr>
                      <a:r>
                        <a:rPr lang="pl-PL" sz="2000" b="1" dirty="0">
                          <a:solidFill>
                            <a:srgbClr val="0070C0"/>
                          </a:solidFill>
                          <a:latin typeface="Century Gothic"/>
                          <a:ea typeface="Times New Roman"/>
                        </a:rPr>
                        <a:t>Multimedia typu kasety z muzyką, książki  na nośnikach CD</a:t>
                      </a:r>
                      <a:endParaRPr lang="pl-PL" sz="20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971601" y="404664"/>
          <a:ext cx="7776863" cy="6325101"/>
        </p:xfrm>
        <a:graphic>
          <a:graphicData uri="http://schemas.openxmlformats.org/drawingml/2006/table">
            <a:tbl>
              <a:tblPr/>
              <a:tblGrid>
                <a:gridCol w="1656183"/>
                <a:gridCol w="6120680"/>
              </a:tblGrid>
              <a:tr h="759012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entury Gothic"/>
                          <a:ea typeface="Times New Roman"/>
                        </a:rPr>
                        <a:t>Określenie ram czasowych ewaluacji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35305" marR="3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600" b="1" dirty="0">
                          <a:latin typeface="Century Gothic"/>
                          <a:ea typeface="Times New Roman"/>
                        </a:rPr>
                        <a:t>Cały czas monitorowanie czytania uczniów przez nauczyciela języka polskiego i nauczyciela </a:t>
                      </a:r>
                      <a:r>
                        <a:rPr lang="pl-PL" sz="1600" b="1" dirty="0" smtClean="0">
                          <a:latin typeface="Century Gothic"/>
                          <a:ea typeface="Times New Roman"/>
                        </a:rPr>
                        <a:t>biblioteki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l-PL" sz="1600" b="1" dirty="0" smtClean="0">
                          <a:latin typeface="Century Gothic"/>
                          <a:ea typeface="Times New Roman"/>
                        </a:rPr>
                        <a:t>                   ( </a:t>
                      </a:r>
                      <a:r>
                        <a:rPr lang="pl-PL" sz="1600" b="1" dirty="0">
                          <a:latin typeface="Century Gothic"/>
                          <a:ea typeface="Times New Roman"/>
                        </a:rPr>
                        <a:t>oceny w zeszycie za czytanie tekstu)</a:t>
                      </a:r>
                      <a:endParaRPr lang="pl-PL" sz="1600" b="1" dirty="0">
                        <a:latin typeface="Times New Roman"/>
                        <a:ea typeface="Times New Roman"/>
                      </a:endParaRPr>
                    </a:p>
                  </a:txBody>
                  <a:tcPr marL="35305" marR="3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608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/>
                        <a:buChar char=""/>
                      </a:pPr>
                      <a:r>
                        <a:rPr lang="pl-PL" sz="1400" dirty="0">
                          <a:latin typeface="Century Gothic"/>
                          <a:ea typeface="Times New Roman"/>
                        </a:rPr>
                        <a:t>Wrzesień – opracowanie koncepcji ewaluacji</a:t>
                      </a:r>
                      <a:endParaRPr lang="pl-PL" sz="1400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 algn="just">
                        <a:buFont typeface="Symbol"/>
                        <a:buChar char=""/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latin typeface="Century Gothic"/>
                          <a:ea typeface="Times New Roman"/>
                        </a:rPr>
                        <a:t>Październik – analiza dokumentacji szkolnej, rozmowa z pedagogiem, nauczycielami nad problemem, wstępna ankieta wśród </a:t>
                      </a:r>
                      <a:r>
                        <a:rPr lang="pl-PL" sz="1400" b="1" dirty="0" smtClean="0">
                          <a:solidFill>
                            <a:srgbClr val="FF0000"/>
                          </a:solidFill>
                          <a:latin typeface="Century Gothic"/>
                          <a:ea typeface="Times New Roman"/>
                        </a:rPr>
                        <a:t>uczniów, wywiad z uczniami</a:t>
                      </a:r>
                      <a:endParaRPr lang="pl-PL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marL="342900" lvl="0" indent="-342900" algn="just">
                        <a:buFont typeface="Symbol"/>
                        <a:buChar char=""/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latin typeface="Century Gothic"/>
                          <a:ea typeface="Times New Roman"/>
                        </a:rPr>
                        <a:t> Listopad – zapoznanie członków rady z tematem ewaluacji, założeniami, jej przebiegiem, opiniami zainteresowanych</a:t>
                      </a:r>
                      <a:endParaRPr lang="pl-PL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marL="457200" algn="just"/>
                      <a:r>
                        <a:rPr lang="pl-PL" sz="1400" b="1" dirty="0">
                          <a:solidFill>
                            <a:srgbClr val="FF0000"/>
                          </a:solidFill>
                          <a:latin typeface="Century Gothic"/>
                          <a:ea typeface="Times New Roman"/>
                        </a:rPr>
                        <a:t>-ankieta wśród rodziców </a:t>
                      </a:r>
                      <a:endParaRPr lang="pl-PL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marL="457200" algn="just"/>
                      <a:r>
                        <a:rPr lang="pl-PL" sz="1400" b="1" dirty="0">
                          <a:solidFill>
                            <a:srgbClr val="FF0000"/>
                          </a:solidFill>
                          <a:latin typeface="Century Gothic"/>
                          <a:ea typeface="Times New Roman"/>
                        </a:rPr>
                        <a:t>- włączenie czynne rodziców w pracę z dziećmi</a:t>
                      </a:r>
                      <a:endParaRPr lang="pl-PL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marL="457200" algn="just"/>
                      <a:r>
                        <a:rPr lang="pl-PL" sz="1400" b="1" dirty="0">
                          <a:solidFill>
                            <a:srgbClr val="FF0000"/>
                          </a:solidFill>
                          <a:latin typeface="Century Gothic"/>
                          <a:ea typeface="Times New Roman"/>
                        </a:rPr>
                        <a:t>-Spotkanie z pracownikiem poradni ukierunkowujące rodziców </a:t>
                      </a:r>
                      <a:endParaRPr lang="pl-PL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marL="342900" lvl="0" indent="-342900" algn="just">
                        <a:buFont typeface="Symbol"/>
                        <a:buChar char=""/>
                      </a:pPr>
                      <a:r>
                        <a:rPr lang="pl-PL" sz="1400" dirty="0">
                          <a:latin typeface="Century Gothic"/>
                          <a:ea typeface="Times New Roman"/>
                        </a:rPr>
                        <a:t>Grudzień – proces ewaluacji w toku </a:t>
                      </a:r>
                      <a:endParaRPr lang="pl-PL" sz="1400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 algn="just">
                        <a:buFont typeface="Symbol"/>
                        <a:buChar char=""/>
                      </a:pPr>
                      <a:r>
                        <a:rPr lang="pl-PL" sz="1400" dirty="0">
                          <a:latin typeface="Century Gothic"/>
                          <a:ea typeface="Times New Roman"/>
                        </a:rPr>
                        <a:t>Styczeń – Pierwsze wnioski z przebiegu ewaluacji </a:t>
                      </a:r>
                      <a:endParaRPr lang="pl-PL" sz="1400" dirty="0">
                        <a:latin typeface="Calibri"/>
                        <a:ea typeface="Times New Roman"/>
                      </a:endParaRPr>
                    </a:p>
                    <a:p>
                      <a:pPr marL="457200" algn="just"/>
                      <a:r>
                        <a:rPr lang="pl-PL" sz="1400" dirty="0">
                          <a:latin typeface="Century Gothic"/>
                          <a:ea typeface="Times New Roman"/>
                        </a:rPr>
                        <a:t>- co nam się udało,  a co należy poprawić?</a:t>
                      </a:r>
                      <a:endParaRPr lang="pl-PL" sz="1400" dirty="0">
                        <a:latin typeface="Calibri"/>
                        <a:ea typeface="Times New Roman"/>
                      </a:endParaRPr>
                    </a:p>
                    <a:p>
                      <a:pPr marL="457200" algn="just"/>
                      <a:r>
                        <a:rPr lang="pl-PL" sz="1400" dirty="0">
                          <a:latin typeface="Century Gothic"/>
                          <a:ea typeface="Times New Roman"/>
                        </a:rPr>
                        <a:t>- ankieta wśród uczniów i test czytania ze zrozumieniem oraz przedstawienie wyników rodzicom</a:t>
                      </a:r>
                      <a:endParaRPr lang="pl-PL" sz="1400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 algn="just">
                        <a:buFont typeface="Symbol"/>
                        <a:buChar char=""/>
                      </a:pPr>
                      <a:r>
                        <a:rPr lang="pl-PL" sz="1400" dirty="0">
                          <a:latin typeface="Century Gothic"/>
                          <a:ea typeface="Times New Roman"/>
                        </a:rPr>
                        <a:t>Luty, marzec, kwiecień - proces ewaluacji w toku, dalsza pedagogizacja rodziców i podczas konsultacji, nadzór pedagogiczny </a:t>
                      </a:r>
                      <a:endParaRPr lang="pl-PL" sz="1400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 algn="just">
                        <a:buFont typeface="Symbol"/>
                        <a:buChar char=""/>
                      </a:pPr>
                      <a:r>
                        <a:rPr lang="pl-PL" sz="1400" dirty="0">
                          <a:latin typeface="Century Gothic"/>
                          <a:ea typeface="Times New Roman"/>
                        </a:rPr>
                        <a:t>Maj – ponowna ankieta wśród rodziców i uczniów</a:t>
                      </a:r>
                      <a:endParaRPr lang="pl-PL" sz="1400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400" dirty="0">
                          <a:latin typeface="Century Gothic"/>
                          <a:ea typeface="Times New Roman"/>
                        </a:rPr>
                        <a:t>Czerwiec – podsumowanie ewaluacji,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entury Gothic"/>
                          <a:ea typeface="Times New Roman"/>
                        </a:rPr>
                        <a:t>wprowadzenie zmian podyktowanych wynikami badań i raportem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400" dirty="0">
                          <a:latin typeface="Century Gothic"/>
                          <a:ea typeface="Times New Roman"/>
                        </a:rPr>
                        <a:t>Zalecenia na następny rok szkolny i dalsze monitorowanie problemu przez dyrektora i nauczyciela polskiego i biblioteki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35305" marR="3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95536" y="768672"/>
            <a:ext cx="7848872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 jaki sposób następuje rozpoznawanie trudności w tym zakresie?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Trudności w opanowaniu wiadomości i umiejętności rozpoznają nauczyciele uczący danego przedmiotu oraz pedagog. Doprecyzowaniu tych trudności, ich przyczyn służą diagnozy </a:t>
            </a:r>
            <a:r>
              <a:rPr kumimoji="0" lang="pl-PL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P.P.-P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., z których wychowawcy, nauczyciele korzystają, jeżeli rodzice wyrażą zgodę na  pomoc  Poradni Psychologiczno- Pedagogicznej.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67544" y="2939720"/>
            <a:ext cx="777686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Pytanie 4. Czy Pani zdaniem oferta zajęć mających na celu rozwiązanie chociaż po  części problemu jest w szkole wystarczająca? 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Powiem tak, zajęcia korekcyjno – kompensacyjne dla uczniów kl. 0-III, prowadzę ja w ramach godzin pedagoga i KN dla uczniów z opiniami z </a:t>
            </a:r>
            <a:r>
              <a:rPr kumimoji="0" lang="pl-PL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P.P-P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na większości z tych opinii są ujęte wskazania do pracy ucznia również w domu bez współpracy z domem rodzinnym efektów nie ma.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Są również zajęcia wyrównawcze dla uczniów starszych, ale w tym temacie mogą wypowiedzieć się nauczyciele prowadzący te zajęcia.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 mojego doświadczenia wynika, że terapia pedagogiczna przynosi najlepsze efekty w kl.0- III, a w późniejszym etapie nauczania lepsze efekty dają zajęcia wyrównawcze.</a:t>
            </a:r>
            <a:endParaRPr kumimoji="0" lang="pl-PL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755576" y="26064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solidFill>
                  <a:srgbClr val="7030A0"/>
                </a:solidFill>
              </a:rPr>
              <a:t>Fragment wywiadu z </a:t>
            </a:r>
            <a:r>
              <a:rPr lang="pl-PL" dirty="0" smtClean="0">
                <a:solidFill>
                  <a:srgbClr val="7030A0"/>
                </a:solidFill>
              </a:rPr>
              <a:t>pedagogiem szkoły</a:t>
            </a:r>
            <a:endParaRPr lang="pl-PL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 build="p"/>
      <p:bldP spid="819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683568" y="40466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539552" y="1384638"/>
            <a:ext cx="792088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Opinii z PPP mamy 13 ,każda wskazuje na usprawnianie funkcji poznawczych, a co za tym idzie nad czytaniem.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Ale pamiętajmy  mamy jeszcze dzieci niezdiagnozowane w PPP, ale są zdiagnozowane przez nas i tu też należy i trzeba pracować.</a:t>
            </a:r>
            <a:endParaRPr kumimoji="0" lang="pl-PL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55576" y="548680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/>
              <a:t> </a:t>
            </a:r>
            <a:r>
              <a:rPr lang="pl-PL" b="1" dirty="0" smtClean="0">
                <a:solidFill>
                  <a:srgbClr val="FF0000"/>
                </a:solidFill>
              </a:rPr>
              <a:t>Z analizy dzienników zajęć wyrównawczych , dodatkowych  oraz z dotychczasowych obserwacji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95536" y="1340769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                                        </a:t>
            </a:r>
            <a:r>
              <a:rPr lang="pl-PL" b="1" dirty="0" smtClean="0">
                <a:solidFill>
                  <a:srgbClr val="002060"/>
                </a:solidFill>
              </a:rPr>
              <a:t>Zespół  </a:t>
            </a:r>
            <a:r>
              <a:rPr lang="pl-PL" b="1" dirty="0" smtClean="0">
                <a:solidFill>
                  <a:srgbClr val="002060"/>
                </a:solidFill>
              </a:rPr>
              <a:t>matematyczno-przyrodniczy</a:t>
            </a:r>
            <a:endParaRPr lang="pl-PL" b="1" dirty="0" smtClean="0">
              <a:solidFill>
                <a:srgbClr val="002060"/>
              </a:solidFill>
            </a:endParaRPr>
          </a:p>
          <a:p>
            <a:r>
              <a:rPr lang="pl-PL" dirty="0" smtClean="0"/>
              <a:t>–</a:t>
            </a:r>
            <a:r>
              <a:rPr lang="pl-PL" dirty="0" smtClean="0"/>
              <a:t>zajęcia wyrównawcze z przyrody- nauka rozumienia czytanych tekstów, obliczenia ze skalą, odczytywanie tabel, kierunków , inne formy pracy-9 uczniów systematycznie, zajęcia w świetlicy szkolnej- również często praca z tekstem, </a:t>
            </a:r>
            <a:r>
              <a:rPr lang="pl-PL" dirty="0" smtClean="0"/>
              <a:t>czytaniem oraz  czytaniem </a:t>
            </a:r>
            <a:r>
              <a:rPr lang="pl-PL" dirty="0" smtClean="0"/>
              <a:t>ze zrozumieniem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323528" y="2852936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b="1" dirty="0" smtClean="0">
                <a:solidFill>
                  <a:srgbClr val="002060"/>
                </a:solidFill>
              </a:rPr>
              <a:t>-</a:t>
            </a:r>
            <a:r>
              <a:rPr lang="pl-PL" dirty="0" smtClean="0"/>
              <a:t> </a:t>
            </a:r>
            <a:r>
              <a:rPr lang="pl-PL" dirty="0" smtClean="0"/>
              <a:t>„ Radzę sobie coraz lepiej” założenia zgodne z programem naprawczym (5 ucz.  z V na zmianę z 8 ucz. IV na bieżąco)</a:t>
            </a:r>
          </a:p>
          <a:p>
            <a:pPr>
              <a:buFont typeface="Arial" pitchFamily="34" charset="0"/>
              <a:buChar char="•"/>
            </a:pPr>
            <a:r>
              <a:rPr lang="pl-PL" dirty="0" err="1" smtClean="0"/>
              <a:t>Kl</a:t>
            </a:r>
            <a:r>
              <a:rPr lang="pl-PL" dirty="0" smtClean="0"/>
              <a:t> </a:t>
            </a:r>
            <a:r>
              <a:rPr lang="pl-PL" dirty="0" smtClean="0"/>
              <a:t>. VI </a:t>
            </a:r>
            <a:r>
              <a:rPr lang="pl-PL" dirty="0" smtClean="0"/>
              <a:t>systematycznie cała klasa czytanie ze zrozumieniem testy od </a:t>
            </a:r>
            <a:r>
              <a:rPr lang="pl-PL" dirty="0" smtClean="0"/>
              <a:t>2003 </a:t>
            </a:r>
            <a:r>
              <a:rPr lang="pl-PL" dirty="0" smtClean="0"/>
              <a:t>– </a:t>
            </a:r>
            <a:r>
              <a:rPr lang="pl-PL" dirty="0" smtClean="0"/>
              <a:t>2013 </a:t>
            </a:r>
            <a:r>
              <a:rPr lang="pl-PL" dirty="0" smtClean="0"/>
              <a:t>czytamy i robimy wspólnie co czwartek z wykorzystaniem multimediów. Na lekcjach wdrażam głośne czytanie zadań, wierszy i ciekawostek matematycznych.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Na informatyce wszystkie wiadomości z nettu muszą być przez ucznia przeczytane a dopiero potem Kopiuj/wklej </a:t>
            </a:r>
          </a:p>
        </p:txBody>
      </p:sp>
      <p:sp>
        <p:nvSpPr>
          <p:cNvPr id="5" name="Prostokąt 4"/>
          <p:cNvSpPr/>
          <p:nvPr/>
        </p:nvSpPr>
        <p:spPr>
          <a:xfrm>
            <a:off x="395536" y="5157192"/>
            <a:ext cx="8280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/>
              <a:t>Na wychowaniu fizycznym nauczyciel  poprawia </a:t>
            </a:r>
            <a:r>
              <a:rPr lang="pl-PL" dirty="0" smtClean="0"/>
              <a:t>samopoczucie i siłę walki naszych dzieci, tłumacząc dzieciom zasady gier zespołowych zmusza do  podejmowania  szybkich i trafnych decyzji. 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Wprowadza zestaw ćwiczeń wspomagających rozwój nie tylko fizyczny, ale również ma to wpływ na pracę całego organizmu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122500" y="3982998"/>
            <a:ext cx="41137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sz="3200" b="1" dirty="0" smtClean="0"/>
              <a:t>„</a:t>
            </a:r>
            <a:r>
              <a:rPr lang="pl-PL" altLang="pl-PL" sz="3200" b="1" dirty="0" err="1" smtClean="0"/>
              <a:t>E-valesco</a:t>
            </a:r>
            <a:r>
              <a:rPr lang="pl-PL" altLang="pl-PL" sz="3200" b="1" dirty="0" smtClean="0"/>
              <a:t> </a:t>
            </a:r>
          </a:p>
          <a:p>
            <a:pPr algn="ctr"/>
            <a:r>
              <a:rPr lang="pl-PL" altLang="pl-PL" sz="3200" b="1" dirty="0" smtClean="0"/>
              <a:t>znaczy wzmocnić”</a:t>
            </a:r>
            <a:endParaRPr lang="pl-PL" altLang="pl-PL" sz="3200" dirty="0"/>
          </a:p>
        </p:txBody>
      </p:sp>
      <p:sp>
        <p:nvSpPr>
          <p:cNvPr id="3" name="Prostokąt 2"/>
          <p:cNvSpPr/>
          <p:nvPr/>
        </p:nvSpPr>
        <p:spPr>
          <a:xfrm>
            <a:off x="971600" y="1628801"/>
            <a:ext cx="72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pl-PL" altLang="pl-PL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e-valesco</a:t>
            </a:r>
            <a:r>
              <a:rPr lang="pl-PL" altLang="pl-PL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pl-PL" altLang="pl-PL" sz="3200" b="1" dirty="0" smtClean="0">
                <a:latin typeface="Times New Roman" pitchFamily="18" charset="0"/>
                <a:cs typeface="Times New Roman" pitchFamily="18" charset="0"/>
              </a:rPr>
              <a:t> – móc, zdołać, wzmocnić się, nabrać siły, spotężnieć, być zdolnym, potrafić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259632" y="332657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7030A0"/>
                </a:solidFill>
              </a:rPr>
              <a:t>Zespół </a:t>
            </a:r>
            <a:r>
              <a:rPr lang="pl-PL" b="1" dirty="0" smtClean="0">
                <a:solidFill>
                  <a:srgbClr val="7030A0"/>
                </a:solidFill>
              </a:rPr>
              <a:t>nauczania </a:t>
            </a:r>
            <a:r>
              <a:rPr lang="pl-PL" b="1" dirty="0" err="1" smtClean="0">
                <a:solidFill>
                  <a:srgbClr val="7030A0"/>
                </a:solidFill>
              </a:rPr>
              <a:t>zintegrowaqnego</a:t>
            </a:r>
            <a:endParaRPr lang="pl-PL" b="1" dirty="0" smtClean="0">
              <a:solidFill>
                <a:srgbClr val="7030A0"/>
              </a:solidFill>
            </a:endParaRPr>
          </a:p>
          <a:p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323528" y="836712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miesiącu październiku przeprowadzono analizę dokumentów szkolnych dzienników lekcyjnych klas I-III oraz dzienników zajęć pozalekcyjnych związanych z czytaniem.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klasach młodszych czytanie,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czytanie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ze zrozumieniem, słuchanie czytanego przez nauczyciela tekstu, odsłuchiwanie płyt z nagraniami lektur i innych tekstów, odpowiadanie na pytania do wysłuchanego lub przeczytanego tekstu występuje codziennie i na bieżąco. </a:t>
            </a: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edukacji matematycznej dominują zadania z treścią, które zmuszają do czytania i zrozumienia  przeczytanego tekstu. Uczniowie również na bieżąco są oceniani za czytanie.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95536" y="3284984"/>
            <a:ext cx="8496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7030A0"/>
                </a:solidFill>
              </a:rPr>
              <a:t>-</a:t>
            </a:r>
            <a:r>
              <a:rPr lang="pl-PL" dirty="0" err="1" smtClean="0"/>
              <a:t>Zajęcia</a:t>
            </a:r>
            <a:r>
              <a:rPr lang="pl-PL" b="1" dirty="0" err="1" smtClean="0"/>
              <a:t>„Małego</a:t>
            </a:r>
            <a:r>
              <a:rPr lang="pl-PL" b="1" dirty="0" smtClean="0"/>
              <a:t> </a:t>
            </a:r>
            <a:r>
              <a:rPr lang="pl-PL" b="1" dirty="0" smtClean="0"/>
              <a:t>czytelnika”. Na zajęcia uczęszcza 10 uczniów, czyli cała klasa II. Głównym celem zajęć jest zapoznanie małych czytelników literaturą dziecięcą. Uczniowie ćwiczą opowiadanie tekstów, układają historyjki, prezentują swoje ulubione książki oraz w ramach zajęć odbywają się próby do przedstawień. Od bieżącego tygodnia uczestnicy „Małego czytelnika” będą odwiedzać oddział przedszkolny i prezentować utwory literackie. Zajęcia te będą odbywały się cyklicznie. 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1560" y="476672"/>
            <a:ext cx="79928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Drugie zajęcia to „Orzełki” prowadzone przez </a:t>
            </a:r>
            <a:r>
              <a:rPr lang="pl-PL" dirty="0" smtClean="0"/>
              <a:t>wychowawcę klasy trzeciej.</a:t>
            </a:r>
          </a:p>
          <a:p>
            <a:pPr algn="ctr"/>
            <a:endParaRPr lang="pl-PL" dirty="0" smtClean="0"/>
          </a:p>
          <a:p>
            <a:pPr algn="ctr"/>
            <a:r>
              <a:rPr lang="pl-PL" dirty="0" smtClean="0"/>
              <a:t>Na zajęcia zapisanych jest 4 uczniów, jednak co tydzień przychodzą chętni uczniowie, którzy w nich uczestniczą. </a:t>
            </a:r>
            <a:endParaRPr lang="pl-PL" dirty="0" smtClean="0"/>
          </a:p>
          <a:p>
            <a:pPr algn="ctr"/>
            <a:endParaRPr lang="pl-PL" dirty="0" smtClean="0"/>
          </a:p>
          <a:p>
            <a:pPr algn="ctr"/>
            <a:r>
              <a:rPr lang="pl-PL" dirty="0" smtClean="0"/>
              <a:t>Zajęcia </a:t>
            </a:r>
            <a:r>
              <a:rPr lang="pl-PL" dirty="0" smtClean="0"/>
              <a:t>mają za zadanie wyrównać szanse słabszym uczniom w osiągnięciu sukcesu szkolnego i zminimalizować stres związany z uzyskiwaniem słabszych ocen. </a:t>
            </a:r>
            <a:endParaRPr lang="pl-PL" dirty="0" smtClean="0"/>
          </a:p>
          <a:p>
            <a:pPr algn="ctr"/>
            <a:endParaRPr lang="pl-PL" dirty="0" smtClean="0"/>
          </a:p>
          <a:p>
            <a:pPr algn="ctr"/>
            <a:r>
              <a:rPr lang="pl-PL" dirty="0" smtClean="0"/>
              <a:t>Na zajęciach ćwiczymy między innymi:  pamięć,  poprawiamy jakość czytania, uczymy korzystania z informacji, opowiadanie oraz  czytanie ze zrozumieniem. </a:t>
            </a:r>
            <a:endParaRPr lang="pl-PL" dirty="0" smtClean="0"/>
          </a:p>
          <a:p>
            <a:pPr algn="ctr"/>
            <a:endParaRPr lang="pl-PL" dirty="0" smtClean="0"/>
          </a:p>
          <a:p>
            <a:pPr algn="ctr"/>
            <a:r>
              <a:rPr lang="pl-PL" dirty="0" smtClean="0"/>
              <a:t>W ramach tych zajęć w II semestrze uczniowie będą się przygotowywać do sprawdzianu OBUT</a:t>
            </a:r>
            <a:r>
              <a:rPr lang="pl-PL" dirty="0" smtClean="0"/>
              <a:t>.</a:t>
            </a:r>
          </a:p>
          <a:p>
            <a:pPr algn="ctr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1560" y="692696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Duża rola nauczyciela biblioteki szkolnej, jej działalność statutowa to między innymi </a:t>
            </a:r>
            <a:endParaRPr lang="pl-PL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83568" y="1560588"/>
            <a:ext cx="74168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§ 29. 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 szkole istnieje biblioteka służąca realizacji potrzeb i zainteresowań uczniów, zadań dydaktyczno-wychowawczych szkoły, doskonalenia warsztatu pracy nauczycieli, popularyzacji wiedzy pedagogicznej wśród rodziców.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67544" y="2890703"/>
            <a:ext cx="813690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Gothic" pitchFamily="34" charset="0"/>
                <a:ea typeface="Times New Roman" pitchFamily="18" charset="0"/>
              </a:rPr>
              <a:t>29.3. Do głównych zadań nauczyciela bibliotekarza należy:</a:t>
            </a:r>
            <a:endParaRPr kumimoji="0" lang="pl-PL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Gothic" pitchFamily="34" charset="0"/>
                <a:ea typeface="Times New Roman" pitchFamily="18" charset="0"/>
              </a:rPr>
              <a:t>w ramach obowiązkowych godzin pracy – 15 godz. w wymiarze tygodniowym – </a:t>
            </a:r>
            <a:r>
              <a:rPr kumimoji="0" lang="pl-PL" sz="20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Gothic" pitchFamily="34" charset="0"/>
                <a:ea typeface="Times New Roman" pitchFamily="18" charset="0"/>
              </a:rPr>
              <a:t>prowadzenie przysposobienia czytelniczo-medialnego, dla klasy pierwszej 1 godz., dla pozostałych klas po 2 godz. w wymiarze rocznym,</a:t>
            </a:r>
            <a:endParaRPr kumimoji="0" lang="pl-PL" sz="2000" b="1" i="0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835968" y="4733528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pl-PL" sz="2000" b="1" dirty="0" smtClean="0">
                <a:solidFill>
                  <a:srgbClr val="C00000"/>
                </a:solidFill>
              </a:rPr>
              <a:t>propagowanie czytelnictwa wśród uczniów, pracowników i rodziców</a:t>
            </a:r>
            <a:endParaRPr lang="pl-PL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097" grpId="0" build="p"/>
      <p:bldP spid="4098" grpId="0" build="p"/>
      <p:bldP spid="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683568" y="88768"/>
            <a:ext cx="691276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algn="ctr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pl-PL" sz="2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organizowanie różnorodnych konkursów </a:t>
            </a:r>
            <a:r>
              <a:rPr kumimoji="0" lang="pl-PL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oraz opieka nad tablicą tematyczną,</a:t>
            </a:r>
            <a:endParaRPr kumimoji="0" lang="pl-PL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340024" y="1781200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611560" y="1844615"/>
            <a:ext cx="8136904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3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entury Gothic" pitchFamily="34" charset="0"/>
                <a:ea typeface="Times New Roman" pitchFamily="18" charset="0"/>
              </a:rPr>
              <a:t>Godziny pracy biblioteki umożliwiają dostęp do jej zbiorów podczas zajęć lekcyjnych i po ich zakończeniu.</a:t>
            </a:r>
            <a:endParaRPr kumimoji="0" lang="pl-PL" sz="2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</p:nvPr>
        </p:nvGraphicFramePr>
        <p:xfrm>
          <a:off x="457200" y="148113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4648200" y="148113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pl-PL" sz="2800" b="1" dirty="0" smtClean="0"/>
              <a:t>Przykładowe pytania z ankiety klas </a:t>
            </a:r>
            <a:r>
              <a:rPr lang="pl-PL" sz="2800" b="1" dirty="0" err="1" smtClean="0"/>
              <a:t>IV,V,VI</a:t>
            </a:r>
            <a:r>
              <a:rPr lang="pl-PL" sz="2800" b="1" dirty="0" smtClean="0"/>
              <a:t> </a:t>
            </a:r>
            <a:br>
              <a:rPr lang="pl-PL" sz="2800" b="1" dirty="0" smtClean="0"/>
            </a:br>
            <a:r>
              <a:rPr lang="pl-PL" sz="2800" b="1" dirty="0"/>
              <a:t/>
            </a:r>
            <a:br>
              <a:rPr lang="pl-PL" sz="2800" b="1" dirty="0"/>
            </a:br>
            <a:endParaRPr lang="pl-PL" sz="28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95536" y="69269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Jaką formę czytania preferujesz?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4788024" y="76470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Najchętniej czytasz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El"/>
        </p:bldSub>
      </p:bldGraphic>
      <p:bldGraphic spid="7" grpId="0">
        <p:bldSub>
          <a:bldChart bld="seriesEl"/>
        </p:bldSub>
      </p:bldGraphic>
      <p:bldP spid="6" grpId="0" build="p"/>
      <p:bldP spid="8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 </a:t>
            </a:r>
            <a:r>
              <a:rPr lang="pl-PL" dirty="0"/>
              <a:t>C</a:t>
            </a:r>
            <a:r>
              <a:rPr lang="pl-PL" dirty="0" smtClean="0"/>
              <a:t>zytasz?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Jak oceniasz swoje czytanie?</a:t>
            </a:r>
            <a:endParaRPr lang="pl-PL" dirty="0"/>
          </a:p>
        </p:txBody>
      </p:sp>
      <p:graphicFrame>
        <p:nvGraphicFramePr>
          <p:cNvPr id="10" name="Symbol zastępczy zawartości 9"/>
          <p:cNvGraphicFramePr>
            <a:graphicFrameLocks noGrp="1"/>
          </p:cNvGraphicFramePr>
          <p:nvPr>
            <p:ph sz="quarter" idx="2"/>
          </p:nvPr>
        </p:nvGraphicFramePr>
        <p:xfrm>
          <a:off x="457200" y="1444625"/>
          <a:ext cx="4040188" cy="394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Symbol zastępczy zawartości 10"/>
          <p:cNvGraphicFramePr>
            <a:graphicFrameLocks noGrp="1"/>
          </p:cNvGraphicFramePr>
          <p:nvPr>
            <p:ph sz="quarter" idx="4"/>
          </p:nvPr>
        </p:nvGraphicFramePr>
        <p:xfrm>
          <a:off x="4645025" y="1444625"/>
          <a:ext cx="4041775" cy="394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1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1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1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1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1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1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1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1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1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1">
                                            <p:graphicEl>
                                              <a:chart seriesIdx="1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1">
                                            <p:graphicEl>
                                              <a:chart seriesIdx="1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2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1">
                                            <p:graphicEl>
                                              <a:chart seriesIdx="2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1">
                                            <p:graphicEl>
                                              <a:chart seriesIdx="2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  <p:bldGraphic spid="10" grpId="0">
        <p:bldSub>
          <a:bldChart bld="categoryEl"/>
        </p:bldSub>
      </p:bldGraphic>
      <p:bldGraphic spid="11" grpId="0">
        <p:bldSub>
          <a:bldChart bld="categoryEl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400" dirty="0" smtClean="0">
                <a:solidFill>
                  <a:srgbClr val="7030A0"/>
                </a:solidFill>
              </a:rPr>
              <a:t>JAK CZĘSTO MASZ ZADAWANĄ  NAUKĘ </a:t>
            </a:r>
          </a:p>
          <a:p>
            <a:pPr algn="ctr"/>
            <a:r>
              <a:rPr lang="pl-PL" sz="1400" dirty="0" smtClean="0">
                <a:solidFill>
                  <a:srgbClr val="7030A0"/>
                </a:solidFill>
              </a:rPr>
              <a:t>CZYTANIA DO DOMU?</a:t>
            </a:r>
            <a:endParaRPr lang="pl-PL" sz="1400" dirty="0">
              <a:solidFill>
                <a:srgbClr val="7030A0"/>
              </a:solidFill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pl-PL" sz="1400" dirty="0" smtClean="0">
                <a:solidFill>
                  <a:srgbClr val="7030A0"/>
                </a:solidFill>
              </a:rPr>
              <a:t>CZY JESTEŚ  NA BIEŻĄCO OCENIANY ZA CZYTANIE ?</a:t>
            </a:r>
            <a:endParaRPr lang="pl-PL" sz="1400" dirty="0">
              <a:solidFill>
                <a:srgbClr val="7030A0"/>
              </a:solidFill>
            </a:endParaRP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sz="quarter" idx="2"/>
          </p:nvPr>
        </p:nvGraphicFramePr>
        <p:xfrm>
          <a:off x="457200" y="1444625"/>
          <a:ext cx="4040188" cy="394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Symbol zastępczy zawartości 9"/>
          <p:cNvGraphicFramePr>
            <a:graphicFrameLocks noGrp="1"/>
          </p:cNvGraphicFramePr>
          <p:nvPr>
            <p:ph sz="quarter" idx="4"/>
          </p:nvPr>
        </p:nvGraphicFramePr>
        <p:xfrm>
          <a:off x="4645025" y="1444625"/>
          <a:ext cx="4041775" cy="394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9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9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9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9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9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9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9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9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9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2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9">
                                            <p:graphicEl>
                                              <a:chart seriesIdx="2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9">
                                            <p:graphicEl>
                                              <a:chart seriesIdx="2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5" grpId="0" build="p" animBg="1"/>
      <p:bldGraphic spid="9" grpId="0">
        <p:bldSub>
          <a:bldChart bld="seriesEl"/>
        </p:bldSub>
      </p:bldGraphic>
      <p:bldGraphic spid="10" grpId="0">
        <p:bldSub>
          <a:bldChart bld="seriesEl"/>
        </p:bldSub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539552" y="692696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Czy czytanie ze zrozumieniem w dalszym życiu według ciebie jest :</a:t>
            </a:r>
            <a:endParaRPr lang="pl-PL" dirty="0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10" name="Symbol zastępczy zawartości 9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dirty="0" smtClean="0"/>
              <a:t>.   Przeprowadzone badania wykazały, iż umiejętności uczniów w zakresie pracy z </a:t>
            </a:r>
            <a:r>
              <a:rPr lang="pl-PL" dirty="0" smtClean="0"/>
              <a:t>tekstem pozostawiają </a:t>
            </a:r>
            <a:r>
              <a:rPr lang="pl-PL" dirty="0" smtClean="0"/>
              <a:t>wiele do życzenia. </a:t>
            </a:r>
            <a:endParaRPr lang="pl-PL" dirty="0" smtClean="0"/>
          </a:p>
          <a:p>
            <a:pPr algn="ctr"/>
            <a:r>
              <a:rPr lang="pl-PL" dirty="0" smtClean="0"/>
              <a:t>Przyczyn </a:t>
            </a:r>
            <a:r>
              <a:rPr lang="pl-PL" dirty="0" smtClean="0"/>
              <a:t>takiego stanu rzeczy należy </a:t>
            </a:r>
            <a:r>
              <a:rPr lang="pl-PL" dirty="0" smtClean="0"/>
              <a:t>upatrywać w </a:t>
            </a:r>
            <a:r>
              <a:rPr lang="pl-PL" dirty="0" smtClean="0"/>
              <a:t>uwarunkowaniach zewnętrznych i wewnętrznych.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Wnioski z ewaluacji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 -  brak nawyków czytania wyniesionych z domu.</a:t>
            </a:r>
          </a:p>
          <a:p>
            <a:r>
              <a:rPr lang="pl-PL" dirty="0" smtClean="0"/>
              <a:t>       -  nadmierne zaufanie do elektronicznych środków przekazu</a:t>
            </a:r>
          </a:p>
          <a:p>
            <a:r>
              <a:rPr lang="pl-PL" dirty="0" smtClean="0"/>
              <a:t>       -  negatywny wpływ gier komputerowych na percepcję uczniów.</a:t>
            </a:r>
          </a:p>
          <a:p>
            <a:r>
              <a:rPr lang="pl-PL" dirty="0" smtClean="0"/>
              <a:t>       -  przekonanie o anachronicznym charakterze książki, jako źródła informacji.</a:t>
            </a:r>
          </a:p>
          <a:p>
            <a:r>
              <a:rPr lang="pl-PL" dirty="0" smtClean="0"/>
              <a:t>       -  traktowanie obrazu jako głównego nośnika informacji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Do czynników zewnętrznych zaliczono: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339752" y="548680"/>
            <a:ext cx="60486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>
                <a:solidFill>
                  <a:srgbClr val="7030A0"/>
                </a:solidFill>
              </a:rPr>
              <a:t>     Czym </a:t>
            </a:r>
            <a:r>
              <a:rPr lang="pl-PL" sz="3200" b="1" dirty="0">
                <a:solidFill>
                  <a:srgbClr val="7030A0"/>
                </a:solidFill>
              </a:rPr>
              <a:t>jest EWALUACJA ?</a:t>
            </a:r>
          </a:p>
        </p:txBody>
      </p:sp>
      <p:sp>
        <p:nvSpPr>
          <p:cNvPr id="3" name="Prostokąt 2"/>
          <p:cNvSpPr/>
          <p:nvPr/>
        </p:nvSpPr>
        <p:spPr>
          <a:xfrm>
            <a:off x="683568" y="2276872"/>
            <a:ext cx="7992888" cy="3168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/>
              <a:t>Ewaluacja w szkole to systematyczne </a:t>
            </a:r>
            <a:r>
              <a:rPr lang="pl-PL" sz="2800" b="1" dirty="0" smtClean="0"/>
              <a:t> gromadzenie</a:t>
            </a:r>
            <a:r>
              <a:rPr lang="pl-PL" sz="2800" b="1" dirty="0"/>
              <a:t>, porządkowanie </a:t>
            </a:r>
            <a:r>
              <a:rPr lang="pl-PL" sz="2800" b="1" dirty="0" smtClean="0"/>
              <a:t>i ocena </a:t>
            </a:r>
            <a:r>
              <a:rPr lang="pl-PL" sz="2800" b="1" dirty="0"/>
              <a:t>danych dotyczących </a:t>
            </a:r>
            <a:r>
              <a:rPr lang="pl-PL" sz="2800" b="1" dirty="0" smtClean="0"/>
              <a:t> dokumentów</a:t>
            </a:r>
            <a:r>
              <a:rPr lang="pl-PL" sz="2800" b="1" dirty="0"/>
              <a:t>, </a:t>
            </a:r>
            <a:endParaRPr lang="pl-PL" sz="2800" b="1" dirty="0" smtClean="0"/>
          </a:p>
          <a:p>
            <a:r>
              <a:rPr lang="pl-PL" sz="2800" b="1" dirty="0" smtClean="0"/>
              <a:t>działań </a:t>
            </a:r>
            <a:r>
              <a:rPr lang="pl-PL" sz="2800" b="1" dirty="0"/>
              <a:t>i </a:t>
            </a:r>
            <a:r>
              <a:rPr lang="pl-PL" sz="2800" b="1" dirty="0" smtClean="0"/>
              <a:t>osób</a:t>
            </a:r>
            <a:r>
              <a:rPr lang="pl-PL" sz="2800" b="1" dirty="0"/>
              <a:t>.</a:t>
            </a:r>
          </a:p>
          <a:p>
            <a:pPr algn="ctr"/>
            <a:r>
              <a:rPr lang="pl-PL" sz="2800" b="1" dirty="0"/>
              <a:t>Ewaluację przeprowadzamy według ustalonych </a:t>
            </a:r>
            <a:r>
              <a:rPr lang="pl-PL" sz="2800" b="1" dirty="0" smtClean="0"/>
              <a:t>kryteriów w celu podjęcia </a:t>
            </a:r>
            <a:r>
              <a:rPr lang="pl-PL" sz="2800" b="1" dirty="0"/>
              <a:t>decyzji dotyczących przyszłych działań.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43125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 - atrakcyjność listy lektur szkolnych.</a:t>
            </a:r>
          </a:p>
          <a:p>
            <a:r>
              <a:rPr lang="pl-PL" dirty="0" smtClean="0"/>
              <a:t>        - formę zajęć dydaktycznych na każdym etapie kształcenia.</a:t>
            </a:r>
          </a:p>
          <a:p>
            <a:r>
              <a:rPr lang="pl-PL" dirty="0" smtClean="0"/>
              <a:t>       -  ofertę zajęć pozalekcyjnych.</a:t>
            </a:r>
          </a:p>
          <a:p>
            <a:r>
              <a:rPr lang="pl-PL" dirty="0" smtClean="0"/>
              <a:t>       -  atrakcyjność konkursów związanych z czytelnictwem.</a:t>
            </a:r>
          </a:p>
          <a:p>
            <a:r>
              <a:rPr lang="pl-PL" dirty="0" smtClean="0"/>
              <a:t>       -  ofertę biblioteki szkolnej.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Do czynników wewnętrznych zaliczono: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3600" dirty="0" smtClean="0"/>
              <a:t>należy zwiększyć  działania </a:t>
            </a:r>
            <a:r>
              <a:rPr lang="pl-PL" sz="3600" dirty="0" smtClean="0"/>
              <a:t>zmierzające do </a:t>
            </a:r>
            <a:r>
              <a:rPr lang="pl-PL" sz="3600" dirty="0" smtClean="0"/>
              <a:t>podniesienia kultury pracy z tekstem, </a:t>
            </a:r>
            <a:endParaRPr lang="pl-PL" sz="3600" dirty="0" smtClean="0"/>
          </a:p>
          <a:p>
            <a:r>
              <a:rPr lang="pl-PL" sz="3600" dirty="0" smtClean="0"/>
              <a:t>ze </a:t>
            </a:r>
            <a:r>
              <a:rPr lang="pl-PL" sz="3600" dirty="0" smtClean="0"/>
              <a:t>szczególnym uwzględnieniem </a:t>
            </a:r>
            <a:r>
              <a:rPr lang="pl-PL" sz="3600" dirty="0" smtClean="0"/>
              <a:t>rozwijania  umiejętności </a:t>
            </a:r>
            <a:r>
              <a:rPr lang="pl-PL" sz="3600" dirty="0" smtClean="0"/>
              <a:t>rozumienia treści.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W nadchodzącym roku szkolnym 2014/2015 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-   uświadamianie  Rodzicom konieczności kształcenia nawyków czytelniczych wśród dzieci.</a:t>
            </a:r>
          </a:p>
          <a:p>
            <a:r>
              <a:rPr lang="pl-PL" dirty="0" smtClean="0"/>
              <a:t>    </a:t>
            </a:r>
            <a:r>
              <a:rPr lang="pl-PL" dirty="0" smtClean="0"/>
              <a:t>  </a:t>
            </a:r>
            <a:r>
              <a:rPr lang="pl-PL" dirty="0" smtClean="0"/>
              <a:t>weryfikację listy lektur szkolnych.</a:t>
            </a:r>
          </a:p>
          <a:p>
            <a:r>
              <a:rPr lang="pl-PL" dirty="0" smtClean="0"/>
              <a:t>    </a:t>
            </a:r>
            <a:r>
              <a:rPr lang="pl-PL" dirty="0" smtClean="0"/>
              <a:t>  </a:t>
            </a:r>
            <a:r>
              <a:rPr lang="pl-PL" dirty="0" smtClean="0"/>
              <a:t>uatrakcyjnienie propozycji biblioteki szkolnej.</a:t>
            </a:r>
          </a:p>
          <a:p>
            <a:r>
              <a:rPr lang="pl-PL" dirty="0" smtClean="0"/>
              <a:t>      </a:t>
            </a:r>
            <a:r>
              <a:rPr lang="pl-PL" dirty="0" smtClean="0"/>
              <a:t>pełne </a:t>
            </a:r>
            <a:r>
              <a:rPr lang="pl-PL" dirty="0" smtClean="0"/>
              <a:t>wykorzystanie biblioteki multimedialnej</a:t>
            </a:r>
          </a:p>
          <a:p>
            <a:r>
              <a:rPr lang="pl-PL" dirty="0" smtClean="0"/>
              <a:t> </a:t>
            </a:r>
            <a:r>
              <a:rPr lang="pl-PL" dirty="0" smtClean="0"/>
              <a:t>  </a:t>
            </a:r>
            <a:r>
              <a:rPr lang="pl-PL" dirty="0" smtClean="0"/>
              <a:t>organizację konkursów literackich i recytatorskich</a:t>
            </a:r>
          </a:p>
          <a:p>
            <a:r>
              <a:rPr lang="pl-PL" dirty="0" smtClean="0"/>
              <a:t> </a:t>
            </a:r>
            <a:r>
              <a:rPr lang="pl-PL" dirty="0" smtClean="0"/>
              <a:t> </a:t>
            </a:r>
            <a:r>
              <a:rPr lang="pl-PL" dirty="0" smtClean="0"/>
              <a:t>wskazywanie na pozyskiwanie informacji dot. wszystkich przedmiotów.</a:t>
            </a:r>
          </a:p>
          <a:p>
            <a:r>
              <a:rPr lang="pl-PL" dirty="0" smtClean="0"/>
              <a:t> </a:t>
            </a:r>
            <a:r>
              <a:rPr lang="pl-PL" dirty="0" smtClean="0"/>
              <a:t> </a:t>
            </a:r>
            <a:r>
              <a:rPr lang="pl-PL" dirty="0" smtClean="0"/>
              <a:t>doskonalenie metod korzystania z </a:t>
            </a:r>
            <a:r>
              <a:rPr lang="pl-PL" dirty="0" smtClean="0"/>
              <a:t>       elektronicznych </a:t>
            </a:r>
            <a:r>
              <a:rPr lang="pl-PL" dirty="0" smtClean="0"/>
              <a:t>źródeł informacji.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dirty="0" smtClean="0"/>
              <a:t>Propozycja  </a:t>
            </a:r>
            <a:r>
              <a:rPr lang="pl-PL" sz="2000" dirty="0" smtClean="0"/>
              <a:t>wdrożenia następujących </a:t>
            </a:r>
            <a:r>
              <a:rPr lang="pl-PL" sz="2000" dirty="0" smtClean="0"/>
              <a:t>działań</a:t>
            </a:r>
            <a:br>
              <a:rPr lang="pl-PL" sz="2000" dirty="0" smtClean="0"/>
            </a:br>
            <a:r>
              <a:rPr lang="pl-PL" sz="2000" dirty="0" smtClean="0"/>
              <a:t>w roku szkolnym 2014/2015: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>
                <a:solidFill>
                  <a:srgbClr val="C00000"/>
                </a:solidFill>
              </a:rPr>
              <a:t/>
            </a:r>
            <a:br>
              <a:rPr lang="pl-PL" b="1" dirty="0" smtClean="0">
                <a:solidFill>
                  <a:srgbClr val="C00000"/>
                </a:solidFill>
              </a:rPr>
            </a:br>
            <a:endParaRPr lang="pl-PL" dirty="0"/>
          </a:p>
        </p:txBody>
      </p:sp>
      <p:pic>
        <p:nvPicPr>
          <p:cNvPr id="3584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2881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pole tekstowe 4"/>
          <p:cNvSpPr txBox="1">
            <a:spLocks noChangeArrowheads="1"/>
          </p:cNvSpPr>
          <p:nvPr/>
        </p:nvSpPr>
        <p:spPr bwMode="auto">
          <a:xfrm>
            <a:off x="2411413" y="260350"/>
            <a:ext cx="568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sz="3600" b="1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pl-PL" sz="3600" b="1">
                <a:latin typeface="Calibri" pitchFamily="34" charset="0"/>
              </a:rPr>
              <a:t> 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23850" y="1700808"/>
            <a:ext cx="8496300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Świat należy do entuzjastów, którzy potrafią zachować zimną krew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i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                                                   </a:t>
            </a:r>
            <a:r>
              <a:rPr lang="pl-PL" sz="2800" i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pl-PL" sz="28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Julian Tuwim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 i="1" dirty="0" smtClean="0">
                <a:latin typeface="Times New Roman" pitchFamily="18" charset="0"/>
                <a:cs typeface="Times New Roman" pitchFamily="18" charset="0"/>
              </a:rPr>
              <a:t>Życzymy Nam entuzjazmu</a:t>
            </a:r>
            <a:r>
              <a:rPr lang="pl-PL" sz="3600" i="1" dirty="0">
                <a:latin typeface="Times New Roman" pitchFamily="18" charset="0"/>
                <a:cs typeface="Times New Roman" pitchFamily="18" charset="0"/>
              </a:rPr>
              <a:t>, optymizmu by nie myśleć o działaniu, które się nie udało zrealizować, zamiast tego czerpać radość z </a:t>
            </a:r>
            <a:r>
              <a:rPr lang="pl-PL" sz="3600" i="1" dirty="0" smtClean="0">
                <a:latin typeface="Times New Roman" pitchFamily="18" charset="0"/>
                <a:cs typeface="Times New Roman" pitchFamily="18" charset="0"/>
              </a:rPr>
              <a:t>naszych małych  </a:t>
            </a:r>
            <a:r>
              <a:rPr lang="pl-PL" sz="3600" i="1" dirty="0">
                <a:latin typeface="Times New Roman" pitchFamily="18" charset="0"/>
                <a:cs typeface="Times New Roman" pitchFamily="18" charset="0"/>
              </a:rPr>
              <a:t>osiągnięć</a:t>
            </a:r>
            <a:r>
              <a:rPr lang="pl-PL" sz="36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 i="1" dirty="0" smtClean="0">
                <a:latin typeface="Times New Roman" pitchFamily="18" charset="0"/>
                <a:cs typeface="Times New Roman" pitchFamily="18" charset="0"/>
              </a:rPr>
              <a:t>Zespół </a:t>
            </a:r>
            <a:r>
              <a:rPr lang="pl-PL" sz="3600" i="1" dirty="0" smtClean="0">
                <a:latin typeface="Times New Roman" pitchFamily="18" charset="0"/>
                <a:cs typeface="Times New Roman" pitchFamily="18" charset="0"/>
              </a:rPr>
              <a:t>dziękuje </a:t>
            </a:r>
            <a:r>
              <a:rPr lang="pl-PL" sz="3600" i="1" dirty="0" smtClean="0">
                <a:latin typeface="Times New Roman" pitchFamily="18" charset="0"/>
                <a:cs typeface="Times New Roman" pitchFamily="18" charset="0"/>
              </a:rPr>
              <a:t>za cierpliwość !!!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r>
              <a:rPr lang="pl-PL" sz="40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pl-PL" sz="4000" i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latin typeface="+mn-lt"/>
              <a:cs typeface="+mn-cs"/>
            </a:endParaRPr>
          </a:p>
        </p:txBody>
      </p:sp>
      <p:pic>
        <p:nvPicPr>
          <p:cNvPr id="358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143125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979984" y="773088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899592" y="692696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Należy pamiętać o tym, że celem ewaluacji wewnętrznej szkoły nie  może być tylko kontrola efektów końcowych. </a:t>
            </a:r>
          </a:p>
        </p:txBody>
      </p:sp>
      <p:sp>
        <p:nvSpPr>
          <p:cNvPr id="5" name="Prostokąt 4"/>
          <p:cNvSpPr/>
          <p:nvPr/>
        </p:nvSpPr>
        <p:spPr>
          <a:xfrm>
            <a:off x="539552" y="1916833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Ewaluacja ta służy głównie optymalizacji i ciągłemu            rozwojowi pracy pedagogicznej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683568" y="3284984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pl-PL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Początkiem tej drogi musi być refleksja i podsumowanie własnej pracy, co w rezultacie pozwala na dokonanie zmian i zaplanowanie  dalszych działań.</a:t>
            </a:r>
            <a:endParaRPr lang="pl-PL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548680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Ewaluacja wewnętrzna w aspekcie prawnym jest jednym z zadań postawionych przed dyrektorem i  zespołem nauczycielskim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Prostokąt 2"/>
          <p:cNvSpPr/>
          <p:nvPr/>
        </p:nvSpPr>
        <p:spPr>
          <a:xfrm>
            <a:off x="395536" y="2967335"/>
            <a:ext cx="8136904" cy="873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Przeprowadza ją dyrektor i powinien  wykorzystać  jej wyniki do doskonalenia jakości pracy szkoły. </a:t>
            </a:r>
          </a:p>
        </p:txBody>
      </p:sp>
      <p:sp>
        <p:nvSpPr>
          <p:cNvPr id="4" name="Prostokąt 3"/>
          <p:cNvSpPr/>
          <p:nvPr/>
        </p:nvSpPr>
        <p:spPr>
          <a:xfrm>
            <a:off x="755576" y="4221088"/>
            <a:ext cx="7704856" cy="96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Przeprowadzana jest w odniesieniu do zagadnień uznanych w szkole lub placówce za istotne w jej działalności.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404664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pl-PL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Ponad to:</a:t>
            </a:r>
          </a:p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Ewaluacja może dostarczyć pracujących w szkole ludziom wiedzy, jak działać, aby się rozwijać- zarówno indywidualnie, jak i w zespole</a:t>
            </a:r>
            <a:endParaRPr lang="pl-PL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611560" y="2690336"/>
            <a:ext cx="8064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Ewaluacja może pomagać w zapobieganiu sytuacjom problemowym bądź zapewniać szybkie i trwałe rozwiązywanie problemów, które już się pojawiły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332656"/>
            <a:ext cx="81369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pl-PL" sz="3200" dirty="0">
                <a:solidFill>
                  <a:srgbClr val="FF0000"/>
                </a:solidFill>
              </a:rPr>
              <a:t>Badania ankietowa </a:t>
            </a:r>
            <a:r>
              <a:rPr lang="pl-PL" sz="3200" dirty="0" smtClean="0">
                <a:solidFill>
                  <a:srgbClr val="FF0000"/>
                </a:solidFill>
              </a:rPr>
              <a:t> - odpowiedzi </a:t>
            </a:r>
            <a:r>
              <a:rPr lang="pl-PL" sz="3200" dirty="0">
                <a:solidFill>
                  <a:srgbClr val="FF0000"/>
                </a:solidFill>
              </a:rPr>
              <a:t>na pytania</a:t>
            </a:r>
            <a:r>
              <a:rPr lang="pl-PL" sz="3200" dirty="0" smtClean="0">
                <a:solidFill>
                  <a:srgbClr val="FF0000"/>
                </a:solidFill>
              </a:rPr>
              <a:t>,</a:t>
            </a:r>
          </a:p>
          <a:p>
            <a:pPr algn="ctr"/>
            <a:r>
              <a:rPr lang="pl-PL" sz="3200" dirty="0" smtClean="0">
                <a:solidFill>
                  <a:srgbClr val="FF0000"/>
                </a:solidFill>
              </a:rPr>
              <a:t> </a:t>
            </a:r>
            <a:endParaRPr lang="pl-PL" sz="3200" dirty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pl-PL" sz="3200" dirty="0">
                <a:solidFill>
                  <a:srgbClr val="002060"/>
                </a:solidFill>
              </a:rPr>
              <a:t>Wywiad </a:t>
            </a:r>
            <a:r>
              <a:rPr lang="pl-PL" sz="3200" dirty="0" smtClean="0">
                <a:solidFill>
                  <a:srgbClr val="002060"/>
                </a:solidFill>
              </a:rPr>
              <a:t> - Rodzaj  uporządkowanej rozmowy,</a:t>
            </a:r>
          </a:p>
          <a:p>
            <a:pPr algn="ctr"/>
            <a:endParaRPr lang="pl-PL" sz="3200" dirty="0">
              <a:solidFill>
                <a:srgbClr val="002060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pl-PL" sz="3200" dirty="0" smtClean="0">
                <a:solidFill>
                  <a:srgbClr val="00B050"/>
                </a:solidFill>
              </a:rPr>
              <a:t>Obserwacja -  </a:t>
            </a:r>
            <a:r>
              <a:rPr lang="pl-PL" sz="3200" dirty="0" err="1" smtClean="0">
                <a:solidFill>
                  <a:srgbClr val="00B050"/>
                </a:solidFill>
              </a:rPr>
              <a:t>obserwacja</a:t>
            </a:r>
            <a:r>
              <a:rPr lang="pl-PL" sz="3200" dirty="0" smtClean="0">
                <a:solidFill>
                  <a:srgbClr val="00B050"/>
                </a:solidFill>
              </a:rPr>
              <a:t>  zastanej  sytuacji</a:t>
            </a:r>
            <a:r>
              <a:rPr lang="pl-PL" sz="3200" dirty="0">
                <a:solidFill>
                  <a:srgbClr val="00B050"/>
                </a:solidFill>
              </a:rPr>
              <a:t>,</a:t>
            </a:r>
          </a:p>
          <a:p>
            <a:pPr algn="ctr">
              <a:buFont typeface="Arial" pitchFamily="34" charset="0"/>
              <a:buChar char="•"/>
            </a:pPr>
            <a:endParaRPr lang="pl-PL" sz="3200" dirty="0"/>
          </a:p>
          <a:p>
            <a:pPr algn="ctr">
              <a:buFont typeface="Arial" pitchFamily="34" charset="0"/>
              <a:buChar char="•"/>
            </a:pPr>
            <a:r>
              <a:rPr lang="pl-PL" sz="3200" dirty="0">
                <a:solidFill>
                  <a:srgbClr val="C00000"/>
                </a:solidFill>
              </a:rPr>
              <a:t>Analiza dokumentacji </a:t>
            </a:r>
            <a:r>
              <a:rPr lang="pl-PL" sz="3200" dirty="0" smtClean="0">
                <a:solidFill>
                  <a:srgbClr val="C00000"/>
                </a:solidFill>
              </a:rPr>
              <a:t>- przegląd istniejących  dokumentów </a:t>
            </a:r>
            <a:r>
              <a:rPr lang="pl-PL" sz="3200" dirty="0">
                <a:solidFill>
                  <a:srgbClr val="C00000"/>
                </a:solidFill>
              </a:rPr>
              <a:t>i danych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088231"/>
          </a:xfrm>
        </p:spPr>
        <p:txBody>
          <a:bodyPr/>
          <a:lstStyle/>
          <a:p>
            <a:r>
              <a:rPr lang="pl-PL" dirty="0" smtClean="0"/>
              <a:t>Dlaczego temat takiej ewaluacji?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2492896"/>
            <a:ext cx="7488832" cy="1512168"/>
          </a:xfrm>
        </p:spPr>
        <p:txBody>
          <a:bodyPr>
            <a:normAutofit/>
          </a:bodyPr>
          <a:lstStyle/>
          <a:p>
            <a:r>
              <a:rPr lang="pl-PL" b="1" dirty="0"/>
              <a:t>Wpływ umiejętności czytania tekstu ze zrozumieniem na wyniki sprawdzianów wewnętrznych i zewnętrznych w SP 46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55576" y="548680"/>
            <a:ext cx="69127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99592" y="548680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Podstawowym warunkiem skuteczności procesu dydaktyczno-wychowawczego jest określony poziom umiejętności czytania ze zrozumieniem. </a:t>
            </a:r>
          </a:p>
        </p:txBody>
      </p:sp>
      <p:sp>
        <p:nvSpPr>
          <p:cNvPr id="4" name="Prostokąt 3"/>
          <p:cNvSpPr/>
          <p:nvPr/>
        </p:nvSpPr>
        <p:spPr>
          <a:xfrm>
            <a:off x="683568" y="1844824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Sprawne opanowanie tej umiejętności ułatwia pokonywanie trudności w procesach przyswajania, pogłębiania i utrwalania wiedzy, gdyż umożliwia samodzielne zdobywanie wszelkich informacji.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83568" y="3789040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Czytanie ze zrozumieniem jest furtką, która otwiera ogromne możliwości kształcenia się, rozwijania własnej osobowości, nadążania za narastającą wiedzą. Nauczyć dziecko czytać - to otworzyć przed nim drogę rozwoju umysłowego.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516</TotalTime>
  <Words>1912</Words>
  <Application>Microsoft Office PowerPoint</Application>
  <PresentationFormat>Pokaz na ekranie (4:3)</PresentationFormat>
  <Paragraphs>162</Paragraphs>
  <Slides>33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4" baseType="lpstr">
      <vt:lpstr>Hol</vt:lpstr>
      <vt:lpstr>Ewaluacja  2013/2014</vt:lpstr>
      <vt:lpstr>Slajd 2</vt:lpstr>
      <vt:lpstr>Slajd 3</vt:lpstr>
      <vt:lpstr>Slajd 4</vt:lpstr>
      <vt:lpstr>Slajd 5</vt:lpstr>
      <vt:lpstr>Slajd 6</vt:lpstr>
      <vt:lpstr>Slajd 7</vt:lpstr>
      <vt:lpstr>Dlaczego temat takiej ewaluacji?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Przykładowe pytania z ankiety klas IV,V,VI   </vt:lpstr>
      <vt:lpstr>Slajd 25</vt:lpstr>
      <vt:lpstr>Slajd 26</vt:lpstr>
      <vt:lpstr>Slajd 27</vt:lpstr>
      <vt:lpstr>Wnioski z ewaluacji</vt:lpstr>
      <vt:lpstr>Do czynników zewnętrznych zaliczono: </vt:lpstr>
      <vt:lpstr>Do czynników wewnętrznych zaliczono: </vt:lpstr>
      <vt:lpstr>W nadchodzącym roku szkolnym 2014/2015 </vt:lpstr>
      <vt:lpstr>Propozycja  wdrożenia następujących działań w roku szkolnym 2014/2015:</vt:lpstr>
      <vt:lpstr>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Dorota Grocka-Czepiczek</dc:creator>
  <cp:lastModifiedBy>Dorota Grocka-Czepiczek</cp:lastModifiedBy>
  <cp:revision>125</cp:revision>
  <dcterms:created xsi:type="dcterms:W3CDTF">2013-11-17T07:50:38Z</dcterms:created>
  <dcterms:modified xsi:type="dcterms:W3CDTF">2014-09-13T17:29:37Z</dcterms:modified>
</cp:coreProperties>
</file>